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8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9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0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1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7" r:id="rId5"/>
    <p:sldMasterId id="2147483659" r:id="rId6"/>
    <p:sldMasterId id="2147483673" r:id="rId7"/>
    <p:sldMasterId id="2147483675" r:id="rId8"/>
    <p:sldMasterId id="2147483689" r:id="rId9"/>
    <p:sldMasterId id="2147483703" r:id="rId10"/>
    <p:sldMasterId id="2147483717" r:id="rId11"/>
    <p:sldMasterId id="2147483731" r:id="rId12"/>
  </p:sldMasterIdLst>
  <p:notesMasterIdLst>
    <p:notesMasterId r:id="rId117"/>
  </p:notesMasterIdLst>
  <p:handoutMasterIdLst>
    <p:handoutMasterId r:id="rId118"/>
  </p:handoutMasterIdLst>
  <p:sldIdLst>
    <p:sldId id="483" r:id="rId13"/>
    <p:sldId id="463" r:id="rId14"/>
    <p:sldId id="484" r:id="rId15"/>
    <p:sldId id="657" r:id="rId16"/>
    <p:sldId id="785" r:id="rId17"/>
    <p:sldId id="658" r:id="rId18"/>
    <p:sldId id="485" r:id="rId19"/>
    <p:sldId id="786" r:id="rId20"/>
    <p:sldId id="663" r:id="rId21"/>
    <p:sldId id="787" r:id="rId22"/>
    <p:sldId id="467" r:id="rId23"/>
    <p:sldId id="664" r:id="rId24"/>
    <p:sldId id="745" r:id="rId25"/>
    <p:sldId id="788" r:id="rId26"/>
    <p:sldId id="746" r:id="rId27"/>
    <p:sldId id="747" r:id="rId28"/>
    <p:sldId id="748" r:id="rId29"/>
    <p:sldId id="749" r:id="rId30"/>
    <p:sldId id="750" r:id="rId31"/>
    <p:sldId id="751" r:id="rId32"/>
    <p:sldId id="752" r:id="rId33"/>
    <p:sldId id="753" r:id="rId34"/>
    <p:sldId id="754" r:id="rId35"/>
    <p:sldId id="755" r:id="rId36"/>
    <p:sldId id="789" r:id="rId37"/>
    <p:sldId id="756" r:id="rId38"/>
    <p:sldId id="757" r:id="rId39"/>
    <p:sldId id="758" r:id="rId40"/>
    <p:sldId id="759" r:id="rId41"/>
    <p:sldId id="760" r:id="rId42"/>
    <p:sldId id="761" r:id="rId43"/>
    <p:sldId id="762" r:id="rId44"/>
    <p:sldId id="763" r:id="rId45"/>
    <p:sldId id="764" r:id="rId46"/>
    <p:sldId id="765" r:id="rId47"/>
    <p:sldId id="766" r:id="rId48"/>
    <p:sldId id="767" r:id="rId49"/>
    <p:sldId id="768" r:id="rId50"/>
    <p:sldId id="769" r:id="rId51"/>
    <p:sldId id="770" r:id="rId52"/>
    <p:sldId id="771" r:id="rId53"/>
    <p:sldId id="772" r:id="rId54"/>
    <p:sldId id="773" r:id="rId55"/>
    <p:sldId id="774" r:id="rId56"/>
    <p:sldId id="775" r:id="rId57"/>
    <p:sldId id="776" r:id="rId58"/>
    <p:sldId id="777" r:id="rId59"/>
    <p:sldId id="778" r:id="rId60"/>
    <p:sldId id="779" r:id="rId61"/>
    <p:sldId id="780" r:id="rId62"/>
    <p:sldId id="781" r:id="rId63"/>
    <p:sldId id="782" r:id="rId64"/>
    <p:sldId id="783" r:id="rId65"/>
    <p:sldId id="784" r:id="rId66"/>
    <p:sldId id="790" r:id="rId67"/>
    <p:sldId id="791" r:id="rId68"/>
    <p:sldId id="792" r:id="rId69"/>
    <p:sldId id="793" r:id="rId70"/>
    <p:sldId id="794" r:id="rId71"/>
    <p:sldId id="795" r:id="rId72"/>
    <p:sldId id="796" r:id="rId73"/>
    <p:sldId id="797" r:id="rId74"/>
    <p:sldId id="798" r:id="rId75"/>
    <p:sldId id="799" r:id="rId76"/>
    <p:sldId id="800" r:id="rId77"/>
    <p:sldId id="801" r:id="rId78"/>
    <p:sldId id="802" r:id="rId79"/>
    <p:sldId id="803" r:id="rId80"/>
    <p:sldId id="804" r:id="rId81"/>
    <p:sldId id="805" r:id="rId82"/>
    <p:sldId id="806" r:id="rId83"/>
    <p:sldId id="807" r:id="rId84"/>
    <p:sldId id="808" r:id="rId85"/>
    <p:sldId id="809" r:id="rId86"/>
    <p:sldId id="810" r:id="rId87"/>
    <p:sldId id="811" r:id="rId88"/>
    <p:sldId id="812" r:id="rId89"/>
    <p:sldId id="813" r:id="rId90"/>
    <p:sldId id="814" r:id="rId91"/>
    <p:sldId id="815" r:id="rId92"/>
    <p:sldId id="816" r:id="rId93"/>
    <p:sldId id="817" r:id="rId94"/>
    <p:sldId id="818" r:id="rId95"/>
    <p:sldId id="819" r:id="rId96"/>
    <p:sldId id="820" r:id="rId97"/>
    <p:sldId id="821" r:id="rId98"/>
    <p:sldId id="822" r:id="rId99"/>
    <p:sldId id="823" r:id="rId100"/>
    <p:sldId id="824" r:id="rId101"/>
    <p:sldId id="825" r:id="rId102"/>
    <p:sldId id="826" r:id="rId103"/>
    <p:sldId id="827" r:id="rId104"/>
    <p:sldId id="828" r:id="rId105"/>
    <p:sldId id="830" r:id="rId106"/>
    <p:sldId id="877" r:id="rId107"/>
    <p:sldId id="878" r:id="rId108"/>
    <p:sldId id="879" r:id="rId109"/>
    <p:sldId id="880" r:id="rId110"/>
    <p:sldId id="881" r:id="rId111"/>
    <p:sldId id="882" r:id="rId112"/>
    <p:sldId id="883" r:id="rId113"/>
    <p:sldId id="884" r:id="rId114"/>
    <p:sldId id="885" r:id="rId115"/>
    <p:sldId id="264" r:id="rId1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2F2F2"/>
    <a:srgbClr val="FFFFFF"/>
    <a:srgbClr val="0000FF"/>
    <a:srgbClr val="AD2B26"/>
    <a:srgbClr val="49504F"/>
    <a:srgbClr val="B70006"/>
    <a:srgbClr val="FFFFE4"/>
    <a:srgbClr val="91919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50" autoAdjust="0"/>
    <p:restoredTop sz="95306" autoAdjust="0"/>
  </p:normalViewPr>
  <p:slideViewPr>
    <p:cSldViewPr snapToGrid="0">
      <p:cViewPr varScale="1">
        <p:scale>
          <a:sx n="86" d="100"/>
          <a:sy n="86" d="100"/>
        </p:scale>
        <p:origin x="3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84" Type="http://schemas.openxmlformats.org/officeDocument/2006/relationships/slide" Target="slides/slide72.xml"/><Relationship Id="rId89" Type="http://schemas.openxmlformats.org/officeDocument/2006/relationships/slide" Target="slides/slide77.xml"/><Relationship Id="rId112" Type="http://schemas.openxmlformats.org/officeDocument/2006/relationships/slide" Target="slides/slide100.xml"/><Relationship Id="rId16" Type="http://schemas.openxmlformats.org/officeDocument/2006/relationships/slide" Target="slides/slide4.xml"/><Relationship Id="rId107" Type="http://schemas.openxmlformats.org/officeDocument/2006/relationships/slide" Target="slides/slide9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102" Type="http://schemas.openxmlformats.org/officeDocument/2006/relationships/slide" Target="slides/slide90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8.xml"/><Relationship Id="rId95" Type="http://schemas.openxmlformats.org/officeDocument/2006/relationships/slide" Target="slides/slide83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113" Type="http://schemas.openxmlformats.org/officeDocument/2006/relationships/slide" Target="slides/slide101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68.xml"/><Relationship Id="rId85" Type="http://schemas.openxmlformats.org/officeDocument/2006/relationships/slide" Target="slides/slide7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59" Type="http://schemas.openxmlformats.org/officeDocument/2006/relationships/slide" Target="slides/slide47.xml"/><Relationship Id="rId103" Type="http://schemas.openxmlformats.org/officeDocument/2006/relationships/slide" Target="slides/slide91.xml"/><Relationship Id="rId108" Type="http://schemas.openxmlformats.org/officeDocument/2006/relationships/slide" Target="slides/slide96.xml"/><Relationship Id="rId54" Type="http://schemas.openxmlformats.org/officeDocument/2006/relationships/slide" Target="slides/slide42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91" Type="http://schemas.openxmlformats.org/officeDocument/2006/relationships/slide" Target="slides/slide79.xml"/><Relationship Id="rId96" Type="http://schemas.openxmlformats.org/officeDocument/2006/relationships/slide" Target="slides/slide8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49" Type="http://schemas.openxmlformats.org/officeDocument/2006/relationships/slide" Target="slides/slide37.xml"/><Relationship Id="rId114" Type="http://schemas.openxmlformats.org/officeDocument/2006/relationships/slide" Target="slides/slide102.xml"/><Relationship Id="rId119" Type="http://schemas.openxmlformats.org/officeDocument/2006/relationships/presProps" Target="presProps.xml"/><Relationship Id="rId44" Type="http://schemas.openxmlformats.org/officeDocument/2006/relationships/slide" Target="slides/slide32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109" Type="http://schemas.openxmlformats.org/officeDocument/2006/relationships/slide" Target="slides/slide9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97" Type="http://schemas.openxmlformats.org/officeDocument/2006/relationships/slide" Target="slides/slide85.xml"/><Relationship Id="rId104" Type="http://schemas.openxmlformats.org/officeDocument/2006/relationships/slide" Target="slides/slide92.xml"/><Relationship Id="rId12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slide" Target="slides/slide8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Relationship Id="rId87" Type="http://schemas.openxmlformats.org/officeDocument/2006/relationships/slide" Target="slides/slide75.xml"/><Relationship Id="rId110" Type="http://schemas.openxmlformats.org/officeDocument/2006/relationships/slide" Target="slides/slide98.xml"/><Relationship Id="rId115" Type="http://schemas.openxmlformats.org/officeDocument/2006/relationships/slide" Target="slides/slide103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56" Type="http://schemas.openxmlformats.org/officeDocument/2006/relationships/slide" Target="slides/slide44.xml"/><Relationship Id="rId77" Type="http://schemas.openxmlformats.org/officeDocument/2006/relationships/slide" Target="slides/slide65.xml"/><Relationship Id="rId100" Type="http://schemas.openxmlformats.org/officeDocument/2006/relationships/slide" Target="slides/slide88.xml"/><Relationship Id="rId105" Type="http://schemas.openxmlformats.org/officeDocument/2006/relationships/slide" Target="slides/slide9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93" Type="http://schemas.openxmlformats.org/officeDocument/2006/relationships/slide" Target="slides/slide81.xml"/><Relationship Id="rId98" Type="http://schemas.openxmlformats.org/officeDocument/2006/relationships/slide" Target="slides/slide86.xml"/><Relationship Id="rId12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3.xml"/><Relationship Id="rId46" Type="http://schemas.openxmlformats.org/officeDocument/2006/relationships/slide" Target="slides/slide34.xml"/><Relationship Id="rId67" Type="http://schemas.openxmlformats.org/officeDocument/2006/relationships/slide" Target="slides/slide55.xml"/><Relationship Id="rId116" Type="http://schemas.openxmlformats.org/officeDocument/2006/relationships/slide" Target="slides/slide104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62" Type="http://schemas.openxmlformats.org/officeDocument/2006/relationships/slide" Target="slides/slide50.xml"/><Relationship Id="rId83" Type="http://schemas.openxmlformats.org/officeDocument/2006/relationships/slide" Target="slides/slide71.xml"/><Relationship Id="rId88" Type="http://schemas.openxmlformats.org/officeDocument/2006/relationships/slide" Target="slides/slide76.xml"/><Relationship Id="rId111" Type="http://schemas.openxmlformats.org/officeDocument/2006/relationships/slide" Target="slides/slide99.xml"/><Relationship Id="rId15" Type="http://schemas.openxmlformats.org/officeDocument/2006/relationships/slide" Target="slides/slide3.xml"/><Relationship Id="rId36" Type="http://schemas.openxmlformats.org/officeDocument/2006/relationships/slide" Target="slides/slide24.xml"/><Relationship Id="rId57" Type="http://schemas.openxmlformats.org/officeDocument/2006/relationships/slide" Target="slides/slide45.xml"/><Relationship Id="rId106" Type="http://schemas.openxmlformats.org/officeDocument/2006/relationships/slide" Target="slides/slide9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52" Type="http://schemas.openxmlformats.org/officeDocument/2006/relationships/slide" Target="slides/slide40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94" Type="http://schemas.openxmlformats.org/officeDocument/2006/relationships/slide" Target="slides/slide82.xml"/><Relationship Id="rId99" Type="http://schemas.openxmlformats.org/officeDocument/2006/relationships/slide" Target="slides/slide87.xml"/><Relationship Id="rId101" Type="http://schemas.openxmlformats.org/officeDocument/2006/relationships/slide" Target="slides/slide89.xml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2021/4/29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theme" Target="../theme/theme1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1" name="直接连接符 22"/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1" name="直接连接符 22"/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1" name="直接连接符 22"/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1" name="直接连接符 22"/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1" name="直接连接符 22"/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1" name="直接连接符 22"/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baba/cana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baba/canal/releases/tag/canal-1.1.4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2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59.emf"/><Relationship Id="rId4" Type="http://schemas.openxmlformats.org/officeDocument/2006/relationships/oleObject" Target="../embeddings/oleObject6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hyperlink" Target="http://node01:8089/" TargetMode="External"/><Relationship Id="rId7" Type="http://schemas.openxmlformats.org/officeDocument/2006/relationships/oleObject" Target="../embeddings/oleObject8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6.png"/><Relationship Id="rId4" Type="http://schemas.openxmlformats.org/officeDocument/2006/relationships/image" Target="../media/image5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node01:8089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Kafka+</a:t>
            </a:r>
            <a:r>
              <a:rPr kumimoji="1" lang="en-US" altLang="zh-CN" dirty="0"/>
              <a:t>Doris+FineBI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838201" y="3575698"/>
            <a:ext cx="10540999" cy="893665"/>
          </a:xfrm>
        </p:spPr>
        <p:txBody>
          <a:bodyPr/>
          <a:lstStyle/>
          <a:p>
            <a:r>
              <a:rPr kumimoji="1" lang="zh-CN" altLang="en-US" dirty="0">
                <a:sym typeface="+mn-ea"/>
              </a:rPr>
              <a:t>全球电商狂欢节万亿级实时大屏</a:t>
            </a:r>
            <a:r>
              <a:rPr kumimoji="1" lang="zh-CN" altLang="en-US">
                <a:sym typeface="+mn-ea"/>
              </a:rPr>
              <a:t>解决方案</a:t>
            </a:r>
            <a:endParaRPr kumimoji="1" lang="en-US" altLang="zh-CN">
              <a:sym typeface="+mn-ea"/>
            </a:endParaRPr>
          </a:p>
          <a:p>
            <a:endParaRPr kumimoji="1" lang="en-US" altLang="zh-CN">
              <a:sym typeface="+mn-ea"/>
            </a:endParaRPr>
          </a:p>
          <a:p>
            <a:endParaRPr kumimoji="1" lang="zh-CN" altLang="en-US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700395" y="1571625"/>
            <a:ext cx="4286250" cy="4256405"/>
          </a:xfrm>
        </p:spPr>
        <p:txBody>
          <a:bodyPr/>
          <a:lstStyle/>
          <a:p>
            <a:pPr algn="l"/>
            <a:r>
              <a:rPr kumimoji="1" lang="zh-CN" altLang="en-US" dirty="0">
                <a:sym typeface="+mn-ea"/>
              </a:rPr>
              <a:t>背景介绍</a:t>
            </a:r>
            <a:endParaRPr kumimoji="1" lang="zh-CN" altLang="en-US" dirty="0"/>
          </a:p>
          <a:p>
            <a:pPr algn="l"/>
            <a:r>
              <a:rPr kumimoji="1" lang="zh-CN" altLang="en-US" dirty="0">
                <a:sym typeface="+mn-ea"/>
              </a:rPr>
              <a:t>需求分析</a:t>
            </a:r>
            <a:endParaRPr kumimoji="1" lang="zh-CN" altLang="en-US" dirty="0"/>
          </a:p>
          <a:p>
            <a:pPr algn="l"/>
            <a:r>
              <a:rPr kumimoji="1" lang="zh-CN" altLang="en-US" dirty="0">
                <a:sym typeface="+mn-ea"/>
              </a:rPr>
              <a:t>实现方案</a:t>
            </a:r>
            <a:endParaRPr kumimoji="1" lang="zh-CN" altLang="en-US" dirty="0"/>
          </a:p>
          <a:p>
            <a:pPr algn="l"/>
            <a:r>
              <a:rPr lang="zh-CN" altLang="en-US" dirty="0">
                <a:solidFill>
                  <a:srgbClr val="FF0000"/>
                </a:solidFill>
                <a:sym typeface="+mn-ea"/>
              </a:rPr>
              <a:t>服务器环境介绍</a:t>
            </a:r>
          </a:p>
          <a:p>
            <a:pPr algn="l"/>
            <a:r>
              <a:rPr kumimoji="1" lang="zh-CN" altLang="en-US" dirty="0">
                <a:sym typeface="+mn-ea"/>
              </a:rPr>
              <a:t>数据模拟</a:t>
            </a:r>
          </a:p>
          <a:p>
            <a:pPr algn="l"/>
            <a:r>
              <a:rPr kumimoji="1" lang="zh-CN" altLang="en-US" dirty="0">
                <a:sym typeface="+mn-ea"/>
              </a:rPr>
              <a:t>数据采集</a:t>
            </a:r>
          </a:p>
          <a:p>
            <a:pPr algn="l"/>
            <a:r>
              <a:rPr kumimoji="1" lang="zh-CN" altLang="en-US" dirty="0">
                <a:sym typeface="+mn-ea"/>
              </a:rPr>
              <a:t>数据分析</a:t>
            </a:r>
          </a:p>
          <a:p>
            <a:pPr algn="l"/>
            <a:r>
              <a:rPr kumimoji="1" lang="zh-CN" altLang="en-US" dirty="0">
                <a:sym typeface="+mn-ea"/>
              </a:rPr>
              <a:t>数据可视化</a:t>
            </a:r>
            <a:endParaRPr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仪表盘设置自动定时刷新</a:t>
            </a:r>
            <a:endParaRPr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10540365" cy="5150485"/>
          </a:xfrm>
        </p:spPr>
        <p:txBody>
          <a:bodyPr/>
          <a:lstStyle/>
          <a:p>
            <a:pPr marL="360045" lvl="1" indent="-360045" algn="l" defTabSz="914400" eaLnBrk="1" fontAlgn="auto" hangingPunct="1">
              <a:buClr>
                <a:srgbClr val="404040"/>
              </a:buClr>
              <a:buSzPct val="85000"/>
            </a:pPr>
            <a:r>
              <a:rPr sz="1600">
                <a:solidFill>
                  <a:schemeClr val="tx1">
                    <a:lumMod val="85000"/>
                    <a:lumOff val="15000"/>
                  </a:schemeClr>
                </a:solidFill>
              </a:rPr>
              <a:t>第五步: 将创建好的refresh.js文件放至 FineBI 安装目录%FineBI%/webapps/webroot中，如下图所示： </a:t>
            </a:r>
          </a:p>
          <a:p>
            <a:pPr lvl="1" algn="l" defTabSz="914400" eaLnBrk="1" fontAlgn="auto" hangingPunct="1">
              <a:buClrTx/>
              <a:buSzTx/>
            </a:pPr>
            <a:endParaRPr sz="1400"/>
          </a:p>
        </p:txBody>
      </p:sp>
      <p:pic>
        <p:nvPicPr>
          <p:cNvPr id="112" name="图片 1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0150" y="2099945"/>
            <a:ext cx="5695950" cy="424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仪表盘设置自动定时刷新</a:t>
            </a:r>
            <a:endParaRPr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10540365" cy="5150485"/>
          </a:xfrm>
        </p:spPr>
        <p:txBody>
          <a:bodyPr/>
          <a:lstStyle/>
          <a:p>
            <a:pPr marL="360045" lvl="1" indent="-360045" algn="l" defTabSz="914400" eaLnBrk="1" fontAlgn="auto" hangingPunct="1">
              <a:buClr>
                <a:srgbClr val="404040"/>
              </a:buClr>
              <a:buSzPct val="85000"/>
            </a:pPr>
            <a:r>
              <a:rPr sz="1600">
                <a:solidFill>
                  <a:schemeClr val="tx1">
                    <a:lumMod val="85000"/>
                    <a:lumOff val="15000"/>
                  </a:schemeClr>
                </a:solidFill>
              </a:rPr>
              <a:t>第六步:调用 JS 文件</a:t>
            </a:r>
          </a:p>
          <a:p>
            <a:pPr lvl="1" algn="l" defTabSz="914400" eaLnBrk="1" fontAlgn="auto" hangingPunct="1">
              <a:buClrTx/>
              <a:buSzTx/>
            </a:pPr>
            <a:r>
              <a:rPr sz="1400"/>
              <a:t>在%FineBI%/webapps/webroot/WEB_INF/lib下的fine-bi-adapter-5.0.jar（ 5.1 版本为 fine-bi-adapter-5.1.jar ）中找到show.html，如下图所示：</a:t>
            </a:r>
          </a:p>
          <a:p>
            <a:pPr lvl="1" algn="l" defTabSz="914400" eaLnBrk="1" fontAlgn="auto" hangingPunct="1">
              <a:buClrTx/>
              <a:buSzTx/>
            </a:pPr>
            <a:endParaRPr sz="1400"/>
          </a:p>
          <a:p>
            <a:pPr lvl="1" algn="l" defTabSz="914400" eaLnBrk="1" fontAlgn="auto" hangingPunct="1">
              <a:buClrTx/>
              <a:buSzTx/>
            </a:pPr>
            <a:endParaRPr sz="1400"/>
          </a:p>
          <a:p>
            <a:pPr lvl="1" algn="l" defTabSz="914400" eaLnBrk="1" fontAlgn="auto" hangingPunct="1">
              <a:buClrTx/>
              <a:buSzTx/>
            </a:pPr>
            <a:endParaRPr sz="1400"/>
          </a:p>
          <a:p>
            <a:pPr lvl="1" algn="l" defTabSz="914400" eaLnBrk="1" fontAlgn="auto" hangingPunct="1">
              <a:buClrTx/>
              <a:buSzTx/>
            </a:pPr>
            <a:endParaRPr sz="1400"/>
          </a:p>
          <a:p>
            <a:pPr lvl="1" algn="l" defTabSz="914400" eaLnBrk="1" fontAlgn="auto" hangingPunct="1">
              <a:buClrTx/>
              <a:buSzTx/>
            </a:pPr>
            <a:endParaRPr sz="1400"/>
          </a:p>
          <a:p>
            <a:pPr lvl="1" algn="l" defTabSz="914400" eaLnBrk="1" fontAlgn="auto" hangingPunct="1">
              <a:buClrTx/>
              <a:buSzTx/>
            </a:pPr>
            <a:endParaRPr sz="1400"/>
          </a:p>
          <a:p>
            <a:pPr lvl="1" algn="l" defTabSz="914400" eaLnBrk="1" fontAlgn="auto" hangingPunct="1">
              <a:buClrTx/>
              <a:buSzTx/>
            </a:pPr>
            <a:r>
              <a:rPr sz="1400"/>
              <a:t>在该 HTML 文件中插入下面的代码调用之前新建的refresh.js文件，如下图所示： </a:t>
            </a:r>
          </a:p>
          <a:p>
            <a:pPr lvl="1" algn="l" defTabSz="914400" eaLnBrk="1" fontAlgn="auto" hangingPunct="1">
              <a:buClrTx/>
              <a:buSzTx/>
            </a:pPr>
            <a:endParaRPr sz="1400"/>
          </a:p>
        </p:txBody>
      </p:sp>
      <p:pic>
        <p:nvPicPr>
          <p:cNvPr id="111" name="图片 1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0625" y="2840355"/>
            <a:ext cx="5695950" cy="19202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1190625" y="5261610"/>
            <a:ext cx="8243570" cy="62166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&lt;!-- 增加刷新功能 --&gt; 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&lt;script type="text/javascript" src="/webroot/refresh.js"&gt;&lt;/script&gt;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仪表盘设置自动定时刷新</a:t>
            </a:r>
            <a:endParaRPr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10540365" cy="5150485"/>
          </a:xfrm>
        </p:spPr>
        <p:txBody>
          <a:bodyPr/>
          <a:lstStyle/>
          <a:p>
            <a:pPr marL="360045" lvl="1" indent="-360045" algn="l" defTabSz="914400" eaLnBrk="1" fontAlgn="auto" hangingPunct="1">
              <a:buClr>
                <a:srgbClr val="404040"/>
              </a:buClr>
              <a:buSzPct val="85000"/>
            </a:pPr>
            <a:r>
              <a:rPr sz="1600">
                <a:solidFill>
                  <a:schemeClr val="tx1">
                    <a:lumMod val="85000"/>
                    <a:lumOff val="15000"/>
                  </a:schemeClr>
                </a:solidFill>
              </a:rPr>
              <a:t>第六步:调用 JS 文件</a:t>
            </a:r>
          </a:p>
          <a:p>
            <a:pPr lvl="1" algn="l" defTabSz="914400" eaLnBrk="1" fontAlgn="auto" hangingPunct="1">
              <a:buClrTx/>
              <a:buSzTx/>
            </a:pPr>
            <a:r>
              <a:rPr sz="1400"/>
              <a:t>插入代码位置如下图所示</a:t>
            </a:r>
          </a:p>
          <a:p>
            <a:pPr lvl="1" algn="l" defTabSz="914400" eaLnBrk="1" fontAlgn="auto" hangingPunct="1">
              <a:buClrTx/>
              <a:buSzTx/>
            </a:pPr>
            <a:endParaRPr sz="1400"/>
          </a:p>
          <a:p>
            <a:pPr lvl="1" algn="l" defTabSz="914400" eaLnBrk="1" fontAlgn="auto" hangingPunct="1">
              <a:buClrTx/>
              <a:buSzTx/>
            </a:pPr>
            <a:endParaRPr sz="1400"/>
          </a:p>
          <a:p>
            <a:pPr lvl="1" algn="l" defTabSz="914400" eaLnBrk="1" fontAlgn="auto" hangingPunct="1">
              <a:buClrTx/>
              <a:buSzTx/>
            </a:pPr>
            <a:endParaRPr sz="1400"/>
          </a:p>
          <a:p>
            <a:pPr lvl="1" algn="l" defTabSz="914400" eaLnBrk="1" fontAlgn="auto" hangingPunct="1">
              <a:buClrTx/>
              <a:buSzTx/>
            </a:pPr>
            <a:endParaRPr sz="1400"/>
          </a:p>
          <a:p>
            <a:pPr lvl="1" algn="l" defTabSz="914400" eaLnBrk="1" fontAlgn="auto" hangingPunct="1">
              <a:buClrTx/>
              <a:buSzTx/>
            </a:pPr>
            <a:endParaRPr sz="1400"/>
          </a:p>
          <a:p>
            <a:pPr lvl="1" algn="l" defTabSz="914400" eaLnBrk="1" fontAlgn="auto" hangingPunct="1">
              <a:buClrTx/>
              <a:buSzTx/>
            </a:pPr>
            <a:endParaRPr sz="1400"/>
          </a:p>
          <a:p>
            <a:pPr lvl="1" algn="l" defTabSz="914400" eaLnBrk="1" fontAlgn="auto" hangingPunct="1">
              <a:buClrTx/>
              <a:buSzTx/>
            </a:pPr>
            <a:r>
              <a:rPr sz="1400"/>
              <a:t>修改完成后保存至该 JAR 包中 </a:t>
            </a:r>
          </a:p>
          <a:p>
            <a:pPr lvl="1" algn="l" defTabSz="914400" eaLnBrk="1" fontAlgn="auto" hangingPunct="1">
              <a:buClrTx/>
              <a:buSzTx/>
            </a:pPr>
            <a:endParaRPr sz="1400"/>
          </a:p>
        </p:txBody>
      </p:sp>
      <p:pic>
        <p:nvPicPr>
          <p:cNvPr id="108" name="图片 1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0625" y="2419985"/>
            <a:ext cx="4610100" cy="2234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仪表盘设置自动定时刷新</a:t>
            </a:r>
            <a:endParaRPr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10540365" cy="5150485"/>
          </a:xfrm>
        </p:spPr>
        <p:txBody>
          <a:bodyPr/>
          <a:lstStyle/>
          <a:p>
            <a:pPr marL="360045" lvl="1" indent="-360045" algn="l" defTabSz="914400" eaLnBrk="1" fontAlgn="auto" hangingPunct="1">
              <a:buClr>
                <a:srgbClr val="404040"/>
              </a:buClr>
              <a:buSzPct val="85000"/>
            </a:pPr>
            <a:r>
              <a:rPr sz="1600">
                <a:solidFill>
                  <a:schemeClr val="tx1">
                    <a:lumMod val="85000"/>
                    <a:lumOff val="15000"/>
                  </a:schemeClr>
                </a:solidFill>
              </a:rPr>
              <a:t>第七步: 效果查看</a:t>
            </a:r>
          </a:p>
          <a:p>
            <a:pPr lvl="1" algn="l" defTabSz="914400" eaLnBrk="1" fontAlgn="auto" hangingPunct="1">
              <a:buClrTx/>
              <a:buSzTx/>
            </a:pPr>
            <a:r>
              <a:rPr sz="1400"/>
              <a:t>配置完成后启动 FineBI ，在该仪表板预览页面中按 F12 查看网页源代码判断 JS 是否加载成功。仪表板成功加载了定时刷新的 JS 。如下图所示：</a:t>
            </a:r>
          </a:p>
          <a:p>
            <a:pPr lvl="1" algn="l" defTabSz="914400" eaLnBrk="1" fontAlgn="auto" hangingPunct="1">
              <a:buClrTx/>
              <a:buSzTx/>
            </a:pPr>
            <a:endParaRPr sz="1400"/>
          </a:p>
          <a:p>
            <a:pPr lvl="1" algn="l" defTabSz="914400" eaLnBrk="1" fontAlgn="auto" hangingPunct="1">
              <a:buClrTx/>
              <a:buSzTx/>
            </a:pPr>
            <a:endParaRPr sz="1400"/>
          </a:p>
          <a:p>
            <a:pPr lvl="1" algn="l" defTabSz="914400" eaLnBrk="1" fontAlgn="auto" hangingPunct="1">
              <a:buClrTx/>
              <a:buSzTx/>
            </a:pPr>
            <a:endParaRPr sz="1400"/>
          </a:p>
          <a:p>
            <a:pPr lvl="1" algn="l" defTabSz="914400" eaLnBrk="1" fontAlgn="auto" hangingPunct="1">
              <a:buClrTx/>
              <a:buSzTx/>
            </a:pPr>
            <a:endParaRPr sz="1400"/>
          </a:p>
          <a:p>
            <a:pPr lvl="1" algn="l" defTabSz="914400" eaLnBrk="1" fontAlgn="auto" hangingPunct="1">
              <a:buClrTx/>
              <a:buSzTx/>
            </a:pPr>
            <a:endParaRPr sz="1400"/>
          </a:p>
          <a:p>
            <a:pPr lvl="1" algn="l" defTabSz="914400" eaLnBrk="1" fontAlgn="auto" hangingPunct="1">
              <a:buClrTx/>
              <a:buSzTx/>
            </a:pPr>
            <a:endParaRPr sz="1400"/>
          </a:p>
          <a:p>
            <a:pPr lvl="1" algn="l" defTabSz="914400" eaLnBrk="1" fontAlgn="auto" hangingPunct="1">
              <a:buClrTx/>
              <a:buSzTx/>
            </a:pPr>
            <a:r>
              <a:rPr sz="1400"/>
              <a:t>注：若在 JS 里面改频率的话，修改完文件保存之后，清除浏览器缓存就可以，不需要重启 FineBI。 </a:t>
            </a:r>
          </a:p>
          <a:p>
            <a:pPr lvl="1" algn="l" defTabSz="914400" eaLnBrk="1" fontAlgn="auto" hangingPunct="1">
              <a:buClrTx/>
              <a:buSzTx/>
            </a:pPr>
            <a:endParaRPr sz="1400"/>
          </a:p>
        </p:txBody>
      </p:sp>
      <p:pic>
        <p:nvPicPr>
          <p:cNvPr id="107" name="图片 1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0150" y="2762885"/>
            <a:ext cx="5695950" cy="2246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服务器环境介绍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95337" y="1341120"/>
          <a:ext cx="10363844" cy="2275205"/>
        </p:xfrm>
        <a:graphic>
          <a:graphicData uri="http://schemas.openxmlformats.org/drawingml/2006/table">
            <a:tbl>
              <a:tblPr/>
              <a:tblGrid>
                <a:gridCol w="1950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3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9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13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37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主机名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操作系统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/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版本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IP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内存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硬盘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7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node01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l" defTabSz="914400" fontAlgn="base">
                        <a:buClrTx/>
                        <a:buSzTx/>
                        <a:buFontTx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Centos/7.5.1804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192.168.10.10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3GB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40GB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node02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l" defTabSz="914400" fontAlgn="base">
                        <a:buClrTx/>
                        <a:buSzTx/>
                        <a:buFontTx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Centos/7.5.1804</a:t>
                      </a: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192.168.10.20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3GB</a:t>
                      </a: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40GB</a:t>
                      </a: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node03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Centos/7.5.1804</a:t>
                      </a: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192.168.10.30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3GB</a:t>
                      </a: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40GB</a:t>
                      </a: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服务器环境介绍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76287" y="1379855"/>
          <a:ext cx="10363844" cy="4791075"/>
        </p:xfrm>
        <a:graphic>
          <a:graphicData uri="http://schemas.openxmlformats.org/drawingml/2006/table">
            <a:tbl>
              <a:tblPr/>
              <a:tblGrid>
                <a:gridCol w="1950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3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9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13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37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软件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版本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node01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node02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node03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Centos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l" defTabSz="914400" fontAlgn="base">
                        <a:buClrTx/>
                        <a:buSzTx/>
                        <a:buFontTx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Centos/7.5.1804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5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JDK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l" defTabSz="914400" fontAlgn="base">
                        <a:buClrTx/>
                        <a:buSzTx/>
                        <a:buFontTx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1.8.0_181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Mysql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5.7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ZooKeeper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3.4.9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Flume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1.8.0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Kafka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2.11-0.10.0.0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Canal_admin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1.1.4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Canal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1.1.4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Doris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0.13.0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FlineBI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fontAlgn="base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5.1.10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√</a:t>
                      </a:r>
                      <a:endParaRPr lang="zh-CN" altLang="en-US" sz="16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软件框架版本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服务器环境介绍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前置操作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 defTabSz="914400" eaLnBrk="1" fontAlgn="auto" hangingPunct="1"/>
            <a:r>
              <a:rPr lang="zh-CN" altLang="en-US" dirty="0"/>
              <a:t>启动zookeeper集群【</a:t>
            </a:r>
            <a:r>
              <a:rPr lang="zh-CN" altLang="en-US" b="1" dirty="0">
                <a:solidFill>
                  <a:srgbClr val="C00000"/>
                </a:solidFill>
              </a:rPr>
              <a:t>每台节点都启动</a:t>
            </a:r>
            <a:r>
              <a:rPr lang="zh-CN" altLang="en-US" dirty="0"/>
              <a:t>】</a:t>
            </a: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r>
              <a:rPr lang="zh-CN" altLang="en-US" dirty="0"/>
              <a:t>启动kafka集群【</a:t>
            </a:r>
            <a:r>
              <a:rPr lang="zh-CN" altLang="en-US" b="1" dirty="0">
                <a:solidFill>
                  <a:srgbClr val="C00000"/>
                </a:solidFill>
              </a:rPr>
              <a:t>每台节点都启动</a:t>
            </a:r>
            <a:r>
              <a:rPr lang="zh-CN" altLang="en-US" dirty="0"/>
              <a:t>】</a:t>
            </a: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r>
              <a:rPr lang="zh-CN" altLang="en-US" dirty="0"/>
              <a:t>启动doris集群【</a:t>
            </a:r>
            <a:r>
              <a:rPr lang="zh-CN" altLang="en-US" b="1" dirty="0">
                <a:solidFill>
                  <a:srgbClr val="C00000"/>
                </a:solidFill>
              </a:rPr>
              <a:t>每台节点都启动</a:t>
            </a:r>
            <a:r>
              <a:rPr lang="zh-CN" altLang="en-US" dirty="0"/>
              <a:t>】</a:t>
            </a:r>
          </a:p>
          <a:p>
            <a:pPr algn="l" defTabSz="914400" eaLnBrk="1" fontAlgn="auto" hangingPunct="1"/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197610" y="2136775"/>
            <a:ext cx="8976360" cy="41783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zkServer.sh start</a:t>
            </a:r>
          </a:p>
        </p:txBody>
      </p:sp>
      <p:sp>
        <p:nvSpPr>
          <p:cNvPr id="6" name="矩形 5"/>
          <p:cNvSpPr/>
          <p:nvPr/>
        </p:nvSpPr>
        <p:spPr>
          <a:xfrm>
            <a:off x="1197610" y="3001645"/>
            <a:ext cx="8976360" cy="61722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nohup /export/servers/kafka_2.11-0.10.0.0/bin/kafka-server-start.sh /export/servers/kafka_2.11-0.10.0.0/config/server.properties 2&gt;&amp;1 &amp;</a:t>
            </a:r>
          </a:p>
        </p:txBody>
      </p:sp>
      <p:sp>
        <p:nvSpPr>
          <p:cNvPr id="7" name="矩形 6"/>
          <p:cNvSpPr/>
          <p:nvPr/>
        </p:nvSpPr>
        <p:spPr>
          <a:xfrm>
            <a:off x="1197610" y="4191635"/>
            <a:ext cx="8976360" cy="67500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sh /export/servers/apache-doris-0.13.0/fe/bin/start_fe.sh --daemon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sh /export/servers/apache-doris-0.13.0/be/bin/start_be.sh --daemon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700395" y="1571625"/>
            <a:ext cx="4286250" cy="4256405"/>
          </a:xfrm>
        </p:spPr>
        <p:txBody>
          <a:bodyPr/>
          <a:lstStyle/>
          <a:p>
            <a:pPr algn="l"/>
            <a:r>
              <a:rPr kumimoji="1" lang="zh-CN" altLang="en-US" dirty="0">
                <a:sym typeface="+mn-ea"/>
              </a:rPr>
              <a:t>背景介绍</a:t>
            </a:r>
            <a:endParaRPr kumimoji="1" lang="zh-CN" altLang="en-US" dirty="0"/>
          </a:p>
          <a:p>
            <a:pPr algn="l"/>
            <a:r>
              <a:rPr kumimoji="1" lang="zh-CN" altLang="en-US" dirty="0">
                <a:sym typeface="+mn-ea"/>
              </a:rPr>
              <a:t>需求分析</a:t>
            </a:r>
            <a:endParaRPr kumimoji="1" lang="zh-CN" altLang="en-US" dirty="0"/>
          </a:p>
          <a:p>
            <a:pPr algn="l"/>
            <a:r>
              <a:rPr kumimoji="1" lang="zh-CN" altLang="en-US" dirty="0">
                <a:sym typeface="+mn-ea"/>
              </a:rPr>
              <a:t>实现方案</a:t>
            </a:r>
            <a:endParaRPr kumimoji="1" lang="zh-CN" altLang="en-US" dirty="0"/>
          </a:p>
          <a:p>
            <a:pPr algn="l"/>
            <a:r>
              <a:rPr kumimoji="1" lang="zh-CN" altLang="en-US" dirty="0">
                <a:sym typeface="+mn-ea"/>
              </a:rPr>
              <a:t>服务器环境介绍</a:t>
            </a:r>
          </a:p>
          <a:p>
            <a:pPr algn="l"/>
            <a:r>
              <a:rPr lang="zh-CN" altLang="en-US" dirty="0">
                <a:solidFill>
                  <a:srgbClr val="FF0000"/>
                </a:solidFill>
                <a:sym typeface="+mn-ea"/>
              </a:rPr>
              <a:t>数据模拟</a:t>
            </a:r>
          </a:p>
          <a:p>
            <a:pPr algn="l"/>
            <a:r>
              <a:rPr kumimoji="1" lang="zh-CN" altLang="en-US" dirty="0">
                <a:sym typeface="+mn-ea"/>
              </a:rPr>
              <a:t>数据采集</a:t>
            </a:r>
          </a:p>
          <a:p>
            <a:pPr algn="l"/>
            <a:r>
              <a:rPr kumimoji="1" lang="zh-CN" altLang="en-US" dirty="0">
                <a:sym typeface="+mn-ea"/>
              </a:rPr>
              <a:t>数据分析</a:t>
            </a:r>
          </a:p>
          <a:p>
            <a:pPr algn="l"/>
            <a:r>
              <a:rPr kumimoji="1" lang="zh-CN" altLang="en-US" dirty="0">
                <a:sym typeface="+mn-ea"/>
              </a:rPr>
              <a:t>数据可视化</a:t>
            </a:r>
            <a:endParaRPr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数据模拟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导入mysql数据库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 defTabSz="914400" eaLnBrk="1" fontAlgn="auto" hangingPunct="1"/>
            <a:r>
              <a:rPr lang="zh-CN" altLang="en-US" dirty="0"/>
              <a:t>在mysql中创建数据库：</a:t>
            </a:r>
            <a:r>
              <a:rPr lang="zh-CN" altLang="en-US" b="1" dirty="0">
                <a:solidFill>
                  <a:srgbClr val="C00000"/>
                </a:solidFill>
              </a:rPr>
              <a:t>itcast_shops</a:t>
            </a:r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</p:txBody>
      </p:sp>
      <p:pic>
        <p:nvPicPr>
          <p:cNvPr id="5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165" y="2134870"/>
            <a:ext cx="3654425" cy="3241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数据模拟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导入mysql数据库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 defTabSz="914400" eaLnBrk="1" fontAlgn="auto" hangingPunct="1"/>
            <a:r>
              <a:rPr lang="zh-CN" altLang="en-US" dirty="0"/>
              <a:t>Sql脚本文件：</a:t>
            </a:r>
            <a:r>
              <a:rPr lang="zh-CN" altLang="en-US" b="1" dirty="0">
                <a:solidFill>
                  <a:srgbClr val="C00000"/>
                </a:solidFill>
              </a:rPr>
              <a:t>资料\mysql\itcast_shops.sql</a:t>
            </a:r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</p:txBody>
      </p:sp>
      <p:pic>
        <p:nvPicPr>
          <p:cNvPr id="400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60" y="2079625"/>
            <a:ext cx="382905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图片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620" y="2079625"/>
            <a:ext cx="382905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数据模拟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导入mysql数据库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 defTabSz="914400" eaLnBrk="1" fontAlgn="auto" hangingPunct="1"/>
            <a:r>
              <a:rPr lang="zh-CN" altLang="en-US" dirty="0"/>
              <a:t>查看导入的表</a:t>
            </a:r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</p:txBody>
      </p:sp>
      <p:pic>
        <p:nvPicPr>
          <p:cNvPr id="5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067243"/>
            <a:ext cx="4921250" cy="3376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数据模拟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行为日志数据模拟器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 defTabSz="914400" eaLnBrk="1" fontAlgn="auto" hangingPunct="1"/>
            <a:r>
              <a:rPr lang="zh-CN" altLang="en-US" dirty="0"/>
              <a:t>上传安装包：</a:t>
            </a:r>
            <a:r>
              <a:rPr lang="zh-CN" altLang="en-US" b="1" dirty="0">
                <a:solidFill>
                  <a:srgbClr val="C00000"/>
                </a:solidFill>
              </a:rPr>
              <a:t>软件\itcast_dw_pvuvlog-1.0.tar.gz</a:t>
            </a:r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  <a:p>
            <a:pPr algn="l" defTabSz="914400" eaLnBrk="1" fontAlgn="auto" hangingPunct="1"/>
            <a:r>
              <a:rPr lang="zh-CN" altLang="en-US">
                <a:sym typeface="+mn-ea"/>
              </a:rPr>
              <a:t>解压缩：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tar -zxvf itcast_dw_pvuvlog-1.0.tar.gz -C /export/servers/</a:t>
            </a:r>
            <a:endParaRPr lang="zh-CN" altLang="en-US">
              <a:sym typeface="+mn-ea"/>
            </a:endParaRPr>
          </a:p>
          <a:p>
            <a:pPr algn="l" defTabSz="914400" eaLnBrk="1" fontAlgn="auto" hangingPunct="1"/>
            <a:endParaRPr lang="zh-CN" altLang="en-US" dirty="0"/>
          </a:p>
        </p:txBody>
      </p:sp>
      <p:pic>
        <p:nvPicPr>
          <p:cNvPr id="355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40" y="2101850"/>
            <a:ext cx="4917440" cy="142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23" y="4224020"/>
            <a:ext cx="492188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数据模拟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行为日志数据模拟器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 defTabSz="914400" eaLnBrk="1" fontAlgn="auto" hangingPunct="1"/>
            <a:r>
              <a:rPr lang="zh-CN" altLang="en-US" dirty="0"/>
              <a:t>进入安装配置文件目录：</a:t>
            </a:r>
            <a:r>
              <a:rPr lang="zh-CN" altLang="en-US" b="1" dirty="0">
                <a:solidFill>
                  <a:srgbClr val="C00000"/>
                </a:solidFill>
              </a:rPr>
              <a:t>cd /export/servers/itcast_dw_pvuvlog-1.0/conf</a:t>
            </a:r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  <a:p>
            <a:pPr algn="l" defTabSz="914400" eaLnBrk="1" fontAlgn="auto" hangingPunct="1"/>
            <a:r>
              <a:rPr lang="zh-CN" altLang="en-US">
                <a:sym typeface="+mn-ea"/>
              </a:rPr>
              <a:t>修改配置文件：log.properties</a:t>
            </a:r>
          </a:p>
          <a:p>
            <a:pPr algn="l" defTabSz="914400" eaLnBrk="1" fontAlgn="auto" hangingPunct="1"/>
            <a:endParaRPr lang="zh-CN" altLang="en-US" dirty="0"/>
          </a:p>
          <a:p>
            <a:pPr marL="0" indent="0" algn="l" defTabSz="914400" eaLnBrk="1" fontAlgn="auto" hangingPunct="1">
              <a:buNone/>
            </a:pPr>
            <a:r>
              <a:rPr dirty="0"/>
              <a:t>    </a:t>
            </a:r>
            <a:r>
              <a:rPr lang="zh-CN" altLang="en-US" dirty="0"/>
              <a:t>/export/click_log/click.log：生成的日志默认在该目录下文件中输出</a:t>
            </a:r>
          </a:p>
        </p:txBody>
      </p:sp>
      <p:pic>
        <p:nvPicPr>
          <p:cNvPr id="360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23" y="2153920"/>
            <a:ext cx="4921885" cy="676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23" y="3782378"/>
            <a:ext cx="3724275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700395" y="1571625"/>
            <a:ext cx="4286250" cy="4256405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FF0000"/>
                </a:solidFill>
                <a:sym typeface="+mn-ea"/>
              </a:rPr>
              <a:t>背景介绍</a:t>
            </a:r>
            <a:endParaRPr lang="zh-CN" altLang="en-US" dirty="0">
              <a:solidFill>
                <a:srgbClr val="FF0000"/>
              </a:solidFill>
            </a:endParaRPr>
          </a:p>
          <a:p>
            <a:pPr algn="l"/>
            <a:r>
              <a:rPr kumimoji="1" lang="zh-CN" dirty="0">
                <a:sym typeface="+mn-ea"/>
              </a:rPr>
              <a:t>需求分析</a:t>
            </a:r>
            <a:endParaRPr kumimoji="1" lang="zh-CN" altLang="en-US" dirty="0"/>
          </a:p>
          <a:p>
            <a:pPr algn="l"/>
            <a:r>
              <a:rPr kumimoji="1" lang="zh-CN" altLang="en-US" dirty="0">
                <a:sym typeface="+mn-ea"/>
              </a:rPr>
              <a:t>实现方案</a:t>
            </a:r>
            <a:endParaRPr kumimoji="1" lang="zh-CN" altLang="en-US" dirty="0"/>
          </a:p>
          <a:p>
            <a:pPr algn="l"/>
            <a:r>
              <a:rPr kumimoji="1" lang="zh-CN" altLang="en-US" dirty="0">
                <a:sym typeface="+mn-ea"/>
              </a:rPr>
              <a:t>服务器环境介绍</a:t>
            </a:r>
          </a:p>
          <a:p>
            <a:pPr algn="l"/>
            <a:r>
              <a:rPr kumimoji="1" lang="zh-CN" altLang="en-US" dirty="0">
                <a:sym typeface="+mn-ea"/>
              </a:rPr>
              <a:t>数据模拟</a:t>
            </a:r>
          </a:p>
          <a:p>
            <a:pPr algn="l"/>
            <a:r>
              <a:rPr kumimoji="1" lang="zh-CN" altLang="en-US" dirty="0">
                <a:sym typeface="+mn-ea"/>
              </a:rPr>
              <a:t>数据采集</a:t>
            </a:r>
          </a:p>
          <a:p>
            <a:pPr algn="l"/>
            <a:r>
              <a:rPr kumimoji="1" lang="zh-CN" altLang="en-US" dirty="0">
                <a:sym typeface="+mn-ea"/>
              </a:rPr>
              <a:t>数据分析</a:t>
            </a:r>
          </a:p>
          <a:p>
            <a:pPr algn="l"/>
            <a:r>
              <a:rPr kumimoji="1" lang="zh-CN" altLang="en-US" dirty="0">
                <a:sym typeface="+mn-ea"/>
              </a:rPr>
              <a:t>数据可视化</a:t>
            </a:r>
            <a:endParaRPr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数据模拟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行为日志数据模拟器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 defTabSz="914400" eaLnBrk="1" fontAlgn="auto" hangingPunct="1"/>
            <a:r>
              <a:rPr lang="zh-CN" altLang="en-US" dirty="0"/>
              <a:t>手动创建日志输出目录：</a:t>
            </a:r>
            <a:r>
              <a:rPr lang="zh-CN" altLang="en-US" b="1" dirty="0">
                <a:solidFill>
                  <a:srgbClr val="C00000"/>
                </a:solidFill>
              </a:rPr>
              <a:t>mkdir -p /export/click_log</a:t>
            </a:r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  <a:p>
            <a:pPr algn="l" defTabSz="914400" eaLnBrk="1" fontAlgn="auto" hangingPunct="1"/>
            <a:r>
              <a:rPr lang="zh-CN" altLang="en-US">
                <a:sym typeface="+mn-ea"/>
              </a:rPr>
              <a:t>启动数据生成：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bin/startup.sh</a:t>
            </a:r>
            <a:endParaRPr lang="zh-CN" altLang="en-US">
              <a:sym typeface="+mn-ea"/>
            </a:endParaRPr>
          </a:p>
          <a:p>
            <a:pPr algn="l" defTabSz="914400" eaLnBrk="1" fontAlgn="auto" hangingPunct="1"/>
            <a:endParaRPr lang="zh-CN" altLang="en-US" dirty="0"/>
          </a:p>
        </p:txBody>
      </p:sp>
      <p:pic>
        <p:nvPicPr>
          <p:cNvPr id="362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23" y="2171383"/>
            <a:ext cx="44100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图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23" y="3761423"/>
            <a:ext cx="4916805" cy="1116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数据模拟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行为日志数据模拟器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 defTabSz="914400" eaLnBrk="1" fontAlgn="auto" hangingPunct="1"/>
            <a:r>
              <a:rPr lang="zh-CN" altLang="en-US" dirty="0"/>
              <a:t>查看数据是否实时生成：</a:t>
            </a:r>
            <a:r>
              <a:rPr lang="zh-CN" altLang="en-US" b="1" dirty="0">
                <a:solidFill>
                  <a:srgbClr val="C00000"/>
                </a:solidFill>
              </a:rPr>
              <a:t>tail -f /export/click_log/click.log</a:t>
            </a:r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</p:txBody>
      </p:sp>
      <p:pic>
        <p:nvPicPr>
          <p:cNvPr id="364" name="图片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55" y="2101215"/>
            <a:ext cx="7696835" cy="1610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数据模拟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业务订单数据模拟器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 defTabSz="914400" eaLnBrk="1" fontAlgn="auto" hangingPunct="1"/>
            <a:r>
              <a:rPr lang="zh-CN" altLang="en-US" dirty="0"/>
              <a:t>上传安装包：</a:t>
            </a:r>
            <a:r>
              <a:rPr lang="zh-CN" altLang="en-US" b="1" dirty="0">
                <a:solidFill>
                  <a:srgbClr val="C00000"/>
                </a:solidFill>
              </a:rPr>
              <a:t>软件\itcast_dw_order-1.0.tar.gz</a:t>
            </a:r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  <a:p>
            <a:pPr algn="l" defTabSz="914400" eaLnBrk="1" fontAlgn="auto" hangingPunct="1"/>
            <a:r>
              <a:rPr lang="zh-CN" altLang="en-US" dirty="0"/>
              <a:t>解压缩：</a:t>
            </a:r>
            <a:r>
              <a:rPr lang="zh-CN" altLang="en-US" b="1" dirty="0">
                <a:solidFill>
                  <a:srgbClr val="C00000"/>
                </a:solidFill>
              </a:rPr>
              <a:t>tar -zxvf itcast_dw_order-1.0.tar.gz -C /export/servers/</a:t>
            </a:r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</p:txBody>
      </p:sp>
      <p:pic>
        <p:nvPicPr>
          <p:cNvPr id="365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95" y="2063115"/>
            <a:ext cx="4917440" cy="142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03" y="4224338"/>
            <a:ext cx="4920615" cy="1534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数据模拟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业务订单数据模拟器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 defTabSz="914400" eaLnBrk="1" fontAlgn="auto" hangingPunct="1"/>
            <a:r>
              <a:rPr lang="zh-CN" altLang="en-US" dirty="0"/>
              <a:t>进入安装配置文件目录：</a:t>
            </a:r>
            <a:r>
              <a:rPr lang="zh-CN" altLang="en-US" b="1" dirty="0">
                <a:solidFill>
                  <a:srgbClr val="C00000"/>
                </a:solidFill>
              </a:rPr>
              <a:t>cd /export/servers/itcast_dw_order-1.0/conf</a:t>
            </a:r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  <a:p>
            <a:pPr algn="l" defTabSz="914400" eaLnBrk="1" fontAlgn="auto" hangingPunct="1"/>
            <a:r>
              <a:rPr lang="zh-CN" altLang="en-US" dirty="0"/>
              <a:t>修改配置文件：</a:t>
            </a:r>
            <a:r>
              <a:rPr lang="zh-CN" altLang="en-US" b="1" dirty="0">
                <a:solidFill>
                  <a:srgbClr val="C00000"/>
                </a:solidFill>
              </a:rPr>
              <a:t>log.properties</a:t>
            </a:r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</p:txBody>
      </p:sp>
      <p:pic>
        <p:nvPicPr>
          <p:cNvPr id="373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03" y="2085658"/>
            <a:ext cx="4920615" cy="15944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1197610" y="4191635"/>
            <a:ext cx="8976360" cy="258191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mysql.driver=com.mysql.jdbc.Driver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mysql.server=node03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mysql.port=3306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mysql.database=itcast_shops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mysql.table=itcast_order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mysql.username=root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mysql.password=123456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makedata.timeinterval=2000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数据模拟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业务订单数据模拟器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 defTabSz="914400" eaLnBrk="1" fontAlgn="auto" hangingPunct="1"/>
            <a:r>
              <a:rPr lang="zh-CN" altLang="en-US" dirty="0"/>
              <a:t>启动数据生成：</a:t>
            </a:r>
            <a:r>
              <a:rPr lang="zh-CN" altLang="en-US" b="1" dirty="0">
                <a:solidFill>
                  <a:srgbClr val="C00000"/>
                </a:solidFill>
              </a:rPr>
              <a:t>bin/startup.sh</a:t>
            </a:r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  <a:p>
            <a:pPr algn="l" defTabSz="914400" eaLnBrk="1" fontAlgn="auto" hangingPunct="1"/>
            <a:r>
              <a:rPr lang="zh-CN" altLang="en-US" dirty="0"/>
              <a:t>查看数据是否实时生成：</a:t>
            </a:r>
            <a:r>
              <a:rPr lang="zh-CN" altLang="en-US" b="1" dirty="0">
                <a:solidFill>
                  <a:srgbClr val="C00000"/>
                </a:solidFill>
              </a:rPr>
              <a:t>tail -f /export/servers/itcast_dw_order-1.0/logs/server_log.log</a:t>
            </a:r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</p:txBody>
      </p:sp>
      <p:pic>
        <p:nvPicPr>
          <p:cNvPr id="375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293" y="2105660"/>
            <a:ext cx="4918075" cy="1131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图片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10" y="3763010"/>
            <a:ext cx="679958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700395" y="1571625"/>
            <a:ext cx="4286250" cy="4256405"/>
          </a:xfrm>
        </p:spPr>
        <p:txBody>
          <a:bodyPr/>
          <a:lstStyle/>
          <a:p>
            <a:pPr algn="l"/>
            <a:r>
              <a:rPr kumimoji="1" lang="zh-CN" altLang="en-US" dirty="0">
                <a:sym typeface="+mn-ea"/>
              </a:rPr>
              <a:t>背景介绍</a:t>
            </a:r>
            <a:endParaRPr kumimoji="1" lang="zh-CN" altLang="en-US" dirty="0"/>
          </a:p>
          <a:p>
            <a:pPr algn="l"/>
            <a:r>
              <a:rPr kumimoji="1" lang="zh-CN" altLang="en-US" dirty="0">
                <a:sym typeface="+mn-ea"/>
              </a:rPr>
              <a:t>需求分析</a:t>
            </a:r>
            <a:endParaRPr kumimoji="1" lang="zh-CN" altLang="en-US" dirty="0"/>
          </a:p>
          <a:p>
            <a:pPr algn="l"/>
            <a:r>
              <a:rPr kumimoji="1" lang="zh-CN" altLang="en-US" dirty="0">
                <a:sym typeface="+mn-ea"/>
              </a:rPr>
              <a:t>实现方案</a:t>
            </a:r>
            <a:endParaRPr kumimoji="1" lang="zh-CN" altLang="en-US" dirty="0"/>
          </a:p>
          <a:p>
            <a:pPr algn="l"/>
            <a:r>
              <a:rPr kumimoji="1" lang="zh-CN" altLang="en-US" dirty="0">
                <a:sym typeface="+mn-ea"/>
              </a:rPr>
              <a:t>服务器环境介绍</a:t>
            </a:r>
          </a:p>
          <a:p>
            <a:pPr algn="l"/>
            <a:r>
              <a:rPr kumimoji="1" lang="zh-CN" altLang="en-US" dirty="0">
                <a:sym typeface="+mn-ea"/>
              </a:rPr>
              <a:t>数据模拟</a:t>
            </a:r>
          </a:p>
          <a:p>
            <a:pPr algn="l"/>
            <a:r>
              <a:rPr lang="zh-CN" altLang="en-US" dirty="0">
                <a:solidFill>
                  <a:srgbClr val="FF0000"/>
                </a:solidFill>
                <a:sym typeface="+mn-ea"/>
              </a:rPr>
              <a:t>数据采集</a:t>
            </a:r>
          </a:p>
          <a:p>
            <a:pPr algn="l"/>
            <a:r>
              <a:rPr kumimoji="1" lang="zh-CN" altLang="en-US" dirty="0">
                <a:sym typeface="+mn-ea"/>
              </a:rPr>
              <a:t>数据分析</a:t>
            </a:r>
          </a:p>
          <a:p>
            <a:pPr algn="l"/>
            <a:r>
              <a:rPr kumimoji="1" lang="zh-CN" altLang="en-US" dirty="0">
                <a:sym typeface="+mn-ea"/>
              </a:rPr>
              <a:t>数据可视化</a:t>
            </a:r>
            <a:endParaRPr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Flume定义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 defTabSz="914400" eaLnBrk="1" fontAlgn="auto" hangingPunct="1"/>
            <a:r>
              <a:rPr lang="zh-CN" altLang="en-US" dirty="0"/>
              <a:t>Flume是Cloudera提供的一个高可用的，高可靠的，</a:t>
            </a:r>
            <a:r>
              <a:rPr lang="zh-CN" altLang="en-US" b="1" dirty="0">
                <a:solidFill>
                  <a:srgbClr val="C00000"/>
                </a:solidFill>
              </a:rPr>
              <a:t>分布式的海量日志采集、聚合和传输的系统</a:t>
            </a:r>
            <a:r>
              <a:rPr lang="zh-CN" altLang="en-US" dirty="0"/>
              <a:t>。Flume基于流式架构，灵活简单。</a:t>
            </a:r>
          </a:p>
          <a:p>
            <a:pPr algn="l" defTabSz="914400" eaLnBrk="1" fontAlgn="auto" hangingPunct="1"/>
            <a:r>
              <a:rPr lang="zh-CN" altLang="en-US" dirty="0"/>
              <a:t>官方网站地址：</a:t>
            </a:r>
            <a:r>
              <a:rPr lang="zh-CN" altLang="en-US" b="1" dirty="0">
                <a:solidFill>
                  <a:srgbClr val="C00000"/>
                </a:solidFill>
              </a:rPr>
              <a:t>http://flume.apache.org/</a:t>
            </a:r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  <a:p>
            <a:pPr marL="0" indent="0" algn="l" defTabSz="914400" eaLnBrk="1" fontAlgn="auto" hangingPunct="1">
              <a:buNone/>
            </a:pPr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885190" y="3234189"/>
            <a:ext cx="1872615" cy="1814830"/>
            <a:chOff x="2202" y="2204"/>
            <a:chExt cx="2949" cy="2858"/>
          </a:xfrm>
        </p:grpSpPr>
        <p:sp>
          <p:nvSpPr>
            <p:cNvPr id="6" name="矩形 5"/>
            <p:cNvSpPr/>
            <p:nvPr/>
          </p:nvSpPr>
          <p:spPr>
            <a:xfrm>
              <a:off x="2202" y="2204"/>
              <a:ext cx="2948" cy="90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sz="1600" dirty="0"/>
                <a:t>网站行为日志数据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2203" y="4156"/>
              <a:ext cx="2948" cy="90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dirty="0"/>
                <a:t>Java</a:t>
              </a:r>
              <a:r>
                <a:rPr lang="zh-CN" altLang="en-US" sz="1600" dirty="0"/>
                <a:t>后台日志数据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757170" y="3511684"/>
            <a:ext cx="2969895" cy="1250315"/>
            <a:chOff x="5150" y="3135"/>
            <a:chExt cx="4677" cy="1969"/>
          </a:xfrm>
        </p:grpSpPr>
        <p:sp>
          <p:nvSpPr>
            <p:cNvPr id="8" name="矩形 7"/>
            <p:cNvSpPr/>
            <p:nvPr/>
          </p:nvSpPr>
          <p:spPr>
            <a:xfrm>
              <a:off x="6992" y="3135"/>
              <a:ext cx="2835" cy="1021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/>
                <a:t>服务器本地磁盘文件夹</a:t>
              </a:r>
            </a:p>
          </p:txBody>
        </p:sp>
        <p:cxnSp>
          <p:nvCxnSpPr>
            <p:cNvPr id="20" name="直接箭头连接符 19"/>
            <p:cNvCxnSpPr>
              <a:stCxn id="6" idx="3"/>
              <a:endCxn id="8" idx="1"/>
            </p:cNvCxnSpPr>
            <p:nvPr/>
          </p:nvCxnSpPr>
          <p:spPr>
            <a:xfrm>
              <a:off x="5150" y="3152"/>
              <a:ext cx="1842" cy="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6" idx="3"/>
              <a:endCxn id="8" idx="1"/>
            </p:cNvCxnSpPr>
            <p:nvPr/>
          </p:nvCxnSpPr>
          <p:spPr>
            <a:xfrm flipV="1">
              <a:off x="5151" y="3646"/>
              <a:ext cx="1841" cy="14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矩形 48"/>
          <p:cNvSpPr/>
          <p:nvPr/>
        </p:nvSpPr>
        <p:spPr>
          <a:xfrm>
            <a:off x="1220277" y="5882506"/>
            <a:ext cx="8464203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Times New Roman" panose="02020603050405020304" pitchFamily="18" charset="0"/>
              </a:rPr>
              <a:t>Flume</a:t>
            </a:r>
            <a:r>
              <a:rPr lang="zh-CN" altLang="zh-CN" sz="1600" kern="100" dirty="0">
                <a:latin typeface="Times New Roman" panose="02020603050405020304" pitchFamily="18" charset="0"/>
              </a:rPr>
              <a:t>最主要的作用就是，实时读取</a:t>
            </a:r>
            <a:r>
              <a:rPr lang="zh-CN" altLang="en-US" sz="1600" kern="100" dirty="0">
                <a:latin typeface="Times New Roman" panose="02020603050405020304" pitchFamily="18" charset="0"/>
              </a:rPr>
              <a:t>服务器</a:t>
            </a:r>
            <a:r>
              <a:rPr lang="zh-CN" altLang="zh-CN" sz="1600" kern="100" dirty="0">
                <a:latin typeface="Times New Roman" panose="02020603050405020304" pitchFamily="18" charset="0"/>
              </a:rPr>
              <a:t>本地磁盘的数据，将数据写入到</a:t>
            </a:r>
            <a:r>
              <a:rPr lang="en-US" altLang="zh-CN" sz="1600" kern="100" dirty="0">
                <a:latin typeface="Times New Roman" panose="02020603050405020304" pitchFamily="18" charset="0"/>
              </a:rPr>
              <a:t>Kafka</a:t>
            </a:r>
            <a:endParaRPr lang="zh-CN" altLang="zh-CN" sz="1600" kern="100" dirty="0">
              <a:latin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072755" y="3272289"/>
            <a:ext cx="2409825" cy="1975485"/>
            <a:chOff x="13431" y="3382"/>
            <a:chExt cx="3795" cy="3111"/>
          </a:xfrm>
        </p:grpSpPr>
        <p:sp>
          <p:nvSpPr>
            <p:cNvPr id="10" name="矩形 9"/>
            <p:cNvSpPr/>
            <p:nvPr/>
          </p:nvSpPr>
          <p:spPr>
            <a:xfrm>
              <a:off x="15230" y="3382"/>
              <a:ext cx="1995" cy="102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dirty="0"/>
                <a:t>HDFS</a:t>
              </a:r>
              <a:endParaRPr lang="zh-CN" altLang="en-US" sz="1600" dirty="0"/>
            </a:p>
          </p:txBody>
        </p:sp>
        <p:cxnSp>
          <p:nvCxnSpPr>
            <p:cNvPr id="24" name="直接箭头连接符 23"/>
            <p:cNvCxnSpPr>
              <a:stCxn id="25" idx="3"/>
              <a:endCxn id="10" idx="1"/>
            </p:cNvCxnSpPr>
            <p:nvPr/>
          </p:nvCxnSpPr>
          <p:spPr>
            <a:xfrm flipV="1">
              <a:off x="13431" y="3893"/>
              <a:ext cx="1799" cy="11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25" idx="3"/>
              <a:endCxn id="17" idx="1"/>
            </p:cNvCxnSpPr>
            <p:nvPr/>
          </p:nvCxnSpPr>
          <p:spPr>
            <a:xfrm>
              <a:off x="13431" y="5021"/>
              <a:ext cx="1799" cy="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15230" y="5472"/>
              <a:ext cx="1996" cy="102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dirty="0"/>
                <a:t>Kafka</a:t>
              </a:r>
              <a:endParaRPr lang="zh-CN" altLang="en-US" sz="1600" dirty="0"/>
            </a:p>
          </p:txBody>
        </p:sp>
      </p:grpSp>
      <p:sp>
        <p:nvSpPr>
          <p:cNvPr id="26" name="矩形 25"/>
          <p:cNvSpPr/>
          <p:nvPr/>
        </p:nvSpPr>
        <p:spPr>
          <a:xfrm>
            <a:off x="3926736" y="4890416"/>
            <a:ext cx="1800200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/>
              <a:t>网络端口数据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727078" y="3836035"/>
            <a:ext cx="2345819" cy="1342389"/>
            <a:chOff x="9151" y="3646"/>
            <a:chExt cx="4427" cy="4404"/>
          </a:xfrm>
        </p:grpSpPr>
        <p:sp>
          <p:nvSpPr>
            <p:cNvPr id="25" name="矩形 24"/>
            <p:cNvSpPr/>
            <p:nvPr/>
          </p:nvSpPr>
          <p:spPr>
            <a:xfrm>
              <a:off x="11307" y="4271"/>
              <a:ext cx="2271" cy="187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dirty="0"/>
                <a:t>Flume</a:t>
              </a:r>
              <a:endParaRPr lang="zh-CN" altLang="en-US" sz="1600" dirty="0"/>
            </a:p>
          </p:txBody>
        </p:sp>
        <p:cxnSp>
          <p:nvCxnSpPr>
            <p:cNvPr id="28" name="直接箭头连接符 27"/>
            <p:cNvCxnSpPr>
              <a:stCxn id="8" idx="3"/>
              <a:endCxn id="25" idx="1"/>
            </p:cNvCxnSpPr>
            <p:nvPr/>
          </p:nvCxnSpPr>
          <p:spPr>
            <a:xfrm>
              <a:off x="9151" y="3646"/>
              <a:ext cx="2156" cy="1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26" idx="3"/>
              <a:endCxn id="25" idx="1"/>
            </p:cNvCxnSpPr>
            <p:nvPr/>
          </p:nvCxnSpPr>
          <p:spPr>
            <a:xfrm flipV="1">
              <a:off x="9151" y="5211"/>
              <a:ext cx="2156" cy="28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2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Flume组成架构</a:t>
            </a:r>
          </a:p>
        </p:txBody>
      </p:sp>
      <p:pic>
        <p:nvPicPr>
          <p:cNvPr id="366" name="图片 366" descr="1528772665(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6255" y="1623695"/>
            <a:ext cx="10743565" cy="3964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Flume组成架构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10749915" cy="4945380"/>
          </a:xfrm>
        </p:spPr>
        <p:txBody>
          <a:bodyPr/>
          <a:lstStyle/>
          <a:p>
            <a:pPr algn="l" defTabSz="914400" eaLnBrk="1" fontAlgn="auto" hangingPunct="1"/>
            <a:r>
              <a:rPr lang="zh-CN" altLang="en-US" dirty="0"/>
              <a:t>Agent</a:t>
            </a:r>
          </a:p>
          <a:p>
            <a:pPr lvl="1" algn="l" defTabSz="914400" eaLnBrk="1" fontAlgn="auto" hangingPunct="1"/>
            <a:r>
              <a:rPr lang="zh-CN" altLang="en-US" dirty="0"/>
              <a:t>Agent是一个JVM进程，它以事件的形式将数据从源头送至目的，是Flume数据传输的基本单元。</a:t>
            </a:r>
          </a:p>
          <a:p>
            <a:pPr lvl="1" algn="l" defTabSz="914400" eaLnBrk="1" fontAlgn="auto" hangingPunct="1"/>
            <a:r>
              <a:rPr lang="zh-CN" altLang="en-US" dirty="0"/>
              <a:t>Agent主要有3个部分组成，Source、Channel、Sink</a:t>
            </a:r>
          </a:p>
          <a:p>
            <a:pPr algn="l" defTabSz="914400" eaLnBrk="1" fontAlgn="auto" hangingPunct="1"/>
            <a:r>
              <a:rPr lang="zh-CN" altLang="en-US" dirty="0"/>
              <a:t>Source</a:t>
            </a:r>
          </a:p>
          <a:p>
            <a:pPr lvl="1" algn="l" defTabSz="914400" eaLnBrk="1" fontAlgn="auto" hangingPunct="1"/>
            <a:r>
              <a:rPr lang="zh-CN" altLang="en-US" dirty="0"/>
              <a:t>Source是负责接收数据到Flume Agent的组件。Source组件可以处理各种类型、各种格式的日志数据，包括avro、thrift、exec、jms、spooling directory、netcat、sequence generator、syslog、http、legacy</a:t>
            </a:r>
          </a:p>
          <a:p>
            <a:pPr algn="l" defTabSz="914400" eaLnBrk="1" fontAlgn="auto" hangingPunct="1"/>
            <a:r>
              <a:rPr lang="zh-CN" altLang="en-US" dirty="0"/>
              <a:t>Channel</a:t>
            </a:r>
          </a:p>
          <a:p>
            <a:pPr lvl="1" algn="l" defTabSz="914400" eaLnBrk="1" fontAlgn="auto" hangingPunct="1"/>
            <a:r>
              <a:rPr lang="zh-CN" altLang="en-US" dirty="0"/>
              <a:t>Channel是位于Source和Sink之间的缓冲区。因此，Channel允许Source和Sink运作在不同的速率上。Channel是线程安全的，可以同时处理几个Source的写入操作和几个Sink的读取操作。</a:t>
            </a:r>
          </a:p>
          <a:p>
            <a:pPr lvl="1" algn="l" defTabSz="914400" eaLnBrk="1" fontAlgn="auto" hangingPunct="1"/>
            <a:r>
              <a:rPr lang="zh-CN" altLang="en-US" dirty="0"/>
              <a:t>Flume自带两种Channel：Memory Channel和File Channel。</a:t>
            </a:r>
          </a:p>
          <a:p>
            <a:pPr lvl="1" algn="l" defTabSz="914400" eaLnBrk="1" fontAlgn="auto" hangingPunct="1"/>
            <a:r>
              <a:rPr lang="zh-CN" altLang="en-US" dirty="0"/>
              <a:t>Memory Channel是内存中的队列。Memory Channel在不需要关心数据丢失的情景下适用。如果需要关心数据丢失，那么Memory Channel就不应该使用，因为程序死亡、机器宕机或者重启都会导致数据丢失。</a:t>
            </a:r>
          </a:p>
          <a:p>
            <a:pPr lvl="1" algn="l" defTabSz="914400" eaLnBrk="1" fontAlgn="auto" hangingPunct="1"/>
            <a:r>
              <a:rPr lang="zh-CN" altLang="en-US" dirty="0"/>
              <a:t>File Channel将所有事件写到磁盘。因此在程序关闭或机器宕机的情况下不会丢失数据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Flume组成架构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10749915" cy="4945380"/>
          </a:xfrm>
        </p:spPr>
        <p:txBody>
          <a:bodyPr/>
          <a:lstStyle/>
          <a:p>
            <a:pPr algn="l" defTabSz="914400" eaLnBrk="1" fontAlgn="auto" hangingPunct="1"/>
            <a:r>
              <a:rPr lang="zh-CN" altLang="en-US" dirty="0"/>
              <a:t>Sink</a:t>
            </a:r>
          </a:p>
          <a:p>
            <a:pPr lvl="1" algn="l" defTabSz="914400" eaLnBrk="1" fontAlgn="auto" hangingPunct="1"/>
            <a:r>
              <a:rPr lang="zh-CN" altLang="en-US" dirty="0"/>
              <a:t>Sink不断地轮询Channel中的事件且批量地移除它们，并将这些事件批量写入到存储或索引系统、或者被发送到另一个Flume Agent。</a:t>
            </a:r>
          </a:p>
          <a:p>
            <a:pPr lvl="1" algn="l" defTabSz="914400" eaLnBrk="1" fontAlgn="auto" hangingPunct="1"/>
            <a:r>
              <a:rPr lang="zh-CN" altLang="en-US" dirty="0"/>
              <a:t>Sink是完全事务性的。在从Channel批量删除数据之前，每个Sink用Channel启动一个事务。批量事件一旦成功写出到存储系统或下一个Flume Agent，Sink就利用Channel提交事务。事务一旦被提交，该Channel从自己的内部缓冲区删除事件。</a:t>
            </a:r>
          </a:p>
          <a:p>
            <a:pPr lvl="1" algn="l" defTabSz="914400" eaLnBrk="1" fontAlgn="auto" hangingPunct="1"/>
            <a:r>
              <a:rPr lang="zh-CN" altLang="en-US" dirty="0"/>
              <a:t>Sink组件目的地包括hdfs、logger、avro、thrift、ipc、file、null、HBase、solr、自定义</a:t>
            </a:r>
          </a:p>
          <a:p>
            <a:pPr algn="l" defTabSz="914400" eaLnBrk="1" fontAlgn="auto" hangingPunct="1"/>
            <a:r>
              <a:rPr lang="zh-CN" altLang="en-US" dirty="0"/>
              <a:t>Event</a:t>
            </a:r>
          </a:p>
          <a:p>
            <a:pPr lvl="1" algn="l" defTabSz="914400" eaLnBrk="1" fontAlgn="auto" hangingPunct="1"/>
            <a:r>
              <a:rPr lang="zh-CN" altLang="en-US" dirty="0"/>
              <a:t>传输单元，Flume数据传输的基本单元，以事件的形式将数据从源头送至目的地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buClrTx/>
              <a:buSzTx/>
              <a:buFontTx/>
            </a:pPr>
            <a:r>
              <a:rPr kumimoji="1" lang="zh-CN" altLang="en-US"/>
              <a:t>背景介绍</a:t>
            </a:r>
          </a:p>
        </p:txBody>
      </p:sp>
      <p:sp>
        <p:nvSpPr>
          <p:cNvPr id="36" name="TextBox 16"/>
          <p:cNvSpPr txBox="1"/>
          <p:nvPr/>
        </p:nvSpPr>
        <p:spPr>
          <a:xfrm>
            <a:off x="684530" y="906145"/>
            <a:ext cx="10822305" cy="36099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60045" indent="-360045" algn="l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微软雅黑" panose="020B0503020204020204" pitchFamily="34" charset="-122"/>
              </a:rPr>
              <a:t>京东618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微软雅黑" panose="020B0503020204020204" pitchFamily="34" charset="-122"/>
              </a:rPr>
              <a:t> 每年6月是京东的店庆月，在店庆月京东都会推出一系列的大型促销活动，以“火红六月”为宣传点，其中6月18日是京东促销力度最大的一天。一度将京东618促成与‘双11’遥相呼应的又一大全民网购狂欢节</a:t>
            </a:r>
          </a:p>
          <a:p>
            <a:pPr marL="360045" indent="-360045" algn="l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微软雅黑" panose="020B0503020204020204" pitchFamily="34" charset="-122"/>
              </a:rPr>
              <a:t>2018年6月1日0点到6月18日24点，京东全球年中购物节累计下单金额达1592亿元</a:t>
            </a:r>
          </a:p>
          <a:p>
            <a:pPr marL="360045" indent="-360045" algn="l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微软雅黑" panose="020B0503020204020204" pitchFamily="34" charset="-122"/>
              </a:rPr>
              <a:t>2019年6月18日凌晨，随着零点的钟声的响起，京东618十六周年庆迎来了18天中的下单最高潮，京东在第一个小时的成交金额同比增长65%</a:t>
            </a:r>
          </a:p>
          <a:p>
            <a:pPr marL="360045" indent="-360045" algn="l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微软雅黑" panose="020B0503020204020204" pitchFamily="34" charset="-122"/>
              </a:rPr>
              <a:t>从2019年6月1日0点到6月18日24点，累计下单金额达2015亿元，覆盖全球消费者达7.5亿</a:t>
            </a:r>
          </a:p>
          <a:p>
            <a:pPr marL="360045" indent="-360045" algn="l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微软雅黑" panose="020B0503020204020204" pitchFamily="34" charset="-122"/>
              </a:rPr>
              <a:t>2020年6月1日0时至6月18日24时，京东618全球年中购物节累计下单金额达到2692亿元，创下新的纪录。同日，京东集团（09618.HK）正式港交所挂牌上市。上市首日，京东股价报收于234港元，较发行价上涨3.54%，市值超过7200亿港元。17岁的618购物节与京东集团一起再攀高峰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Flume安装地址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10749915" cy="4945380"/>
          </a:xfrm>
        </p:spPr>
        <p:txBody>
          <a:bodyPr/>
          <a:lstStyle/>
          <a:p>
            <a:pPr algn="l" defTabSz="914400" eaLnBrk="1" fontAlgn="auto" hangingPunct="1"/>
            <a:r>
              <a:rPr lang="zh-CN" altLang="en-US" dirty="0"/>
              <a:t>文档查看地址：</a:t>
            </a:r>
            <a:r>
              <a:rPr lang="zh-CN" altLang="en-US" b="1" dirty="0">
                <a:solidFill>
                  <a:srgbClr val="C00000"/>
                </a:solidFill>
              </a:rPr>
              <a:t>http://flume.apache.org/FlumeUserGuide.html</a:t>
            </a:r>
            <a:endParaRPr lang="zh-CN" altLang="en-US" dirty="0"/>
          </a:p>
          <a:p>
            <a:pPr algn="l" defTabSz="914400" eaLnBrk="1" fontAlgn="auto" hangingPunct="1"/>
            <a:r>
              <a:rPr lang="zh-CN" altLang="en-US" dirty="0"/>
              <a:t>下载地址：</a:t>
            </a:r>
            <a:r>
              <a:rPr lang="zh-CN" altLang="en-US" b="1" dirty="0">
                <a:solidFill>
                  <a:srgbClr val="C00000"/>
                </a:solidFill>
              </a:rPr>
              <a:t>http://archive.apache.org/dist/flume/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安装部署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10749915" cy="4945380"/>
          </a:xfrm>
        </p:spPr>
        <p:txBody>
          <a:bodyPr/>
          <a:lstStyle/>
          <a:p>
            <a:pPr algn="l" defTabSz="914400" eaLnBrk="1" fontAlgn="auto" hangingPunct="1"/>
            <a:r>
              <a:rPr lang="zh-CN" altLang="en-US" dirty="0"/>
              <a:t>将apache-flume-1.8.0-bin.tar.gz上传到linux的/export/softwares目录下</a:t>
            </a:r>
          </a:p>
          <a:p>
            <a:pPr algn="l" defTabSz="914400" eaLnBrk="1" fontAlgn="auto" hangingPunct="1"/>
            <a:r>
              <a:rPr lang="zh-CN" altLang="en-US" dirty="0"/>
              <a:t>解压apache-flume-1.8.0-bin.tar.gz到/export/softwares目录下</a:t>
            </a: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r>
              <a:rPr lang="zh-CN" altLang="en-US" dirty="0"/>
              <a:t>修改apache-flume-1.8.0-bin的名称为flume-1.8.0</a:t>
            </a: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r>
              <a:rPr lang="zh-CN" altLang="en-US" dirty="0"/>
              <a:t>将flume/conf下的flume-env.sh.template文件修改为flume-env.sh，并配置flume-env.sh文件</a:t>
            </a:r>
          </a:p>
        </p:txBody>
      </p:sp>
      <p:sp>
        <p:nvSpPr>
          <p:cNvPr id="13" name="矩形 12"/>
          <p:cNvSpPr/>
          <p:nvPr/>
        </p:nvSpPr>
        <p:spPr>
          <a:xfrm>
            <a:off x="1187450" y="2519045"/>
            <a:ext cx="8976360" cy="41783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tar -zxvf apache-flume-1.8.0-bin.tar.gz -C /export/servers/</a:t>
            </a:r>
          </a:p>
        </p:txBody>
      </p:sp>
      <p:pic>
        <p:nvPicPr>
          <p:cNvPr id="367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3057525"/>
            <a:ext cx="8676640" cy="24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50" y="3756025"/>
            <a:ext cx="7512685" cy="3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1187450" y="4557395"/>
            <a:ext cx="8976360" cy="41783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mv flume-env.sh.template flume-env.sh</a:t>
            </a:r>
          </a:p>
        </p:txBody>
      </p:sp>
      <p:pic>
        <p:nvPicPr>
          <p:cNvPr id="369" name="图片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133" y="4974908"/>
            <a:ext cx="5547995" cy="1720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安装部署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10749915" cy="4945380"/>
          </a:xfrm>
        </p:spPr>
        <p:txBody>
          <a:bodyPr/>
          <a:lstStyle/>
          <a:p>
            <a:pPr algn="l" defTabSz="914400" eaLnBrk="1" fontAlgn="auto" hangingPunct="1"/>
            <a:r>
              <a:rPr lang="zh-CN" altLang="en-US" dirty="0"/>
              <a:t>打开</a:t>
            </a:r>
            <a:r>
              <a:rPr>
                <a:solidFill>
                  <a:srgbClr val="AD2B26"/>
                </a:solidFill>
                <a:sym typeface="+mn-ea"/>
              </a:rPr>
              <a:t>flume-env.sh</a:t>
            </a:r>
            <a:r>
              <a:rPr lang="zh-CN" altLang="en-US">
                <a:sym typeface="+mn-ea"/>
              </a:rPr>
              <a:t>文件</a:t>
            </a:r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187450" y="2087880"/>
            <a:ext cx="8976360" cy="41783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export JAVA_HOME=/export/servers/jdk1.8.0_181</a:t>
            </a:r>
          </a:p>
        </p:txBody>
      </p:sp>
      <p:pic>
        <p:nvPicPr>
          <p:cNvPr id="370" name="图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2639060"/>
            <a:ext cx="798004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实时读取行为日志同步到Kakfa</a:t>
            </a:r>
          </a:p>
        </p:txBody>
      </p:sp>
      <p:sp>
        <p:nvSpPr>
          <p:cNvPr id="6" name="矩形 5"/>
          <p:cNvSpPr/>
          <p:nvPr/>
        </p:nvSpPr>
        <p:spPr>
          <a:xfrm>
            <a:off x="823119" y="2083118"/>
            <a:ext cx="3566795" cy="8883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启动行为日志数据模拟器</a:t>
            </a:r>
          </a:p>
          <a:p>
            <a:pPr algn="ctr"/>
            <a:r>
              <a:rPr lang="zh-CN" altLang="en-US" sz="1400" b="1" dirty="0">
                <a:solidFill>
                  <a:srgbClr val="C00000"/>
                </a:solidFill>
              </a:rPr>
              <a:t>（sh /export/servers/itcast_dw_pvuvlog-1.0/bin/startup.sh）</a:t>
            </a:r>
          </a:p>
        </p:txBody>
      </p:sp>
      <p:cxnSp>
        <p:nvCxnSpPr>
          <p:cNvPr id="8" name="直接箭头连接符 7"/>
          <p:cNvCxnSpPr>
            <a:stCxn id="6" idx="2"/>
            <a:endCxn id="7" idx="0"/>
          </p:cNvCxnSpPr>
          <p:nvPr/>
        </p:nvCxnSpPr>
        <p:spPr>
          <a:xfrm>
            <a:off x="2606834" y="2971483"/>
            <a:ext cx="22860" cy="1158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217454" y="4130358"/>
            <a:ext cx="2824480" cy="5835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行为日志文件</a:t>
            </a:r>
            <a:endParaRPr lang="en-US" altLang="zh-CN" dirty="0"/>
          </a:p>
          <a:p>
            <a:pPr algn="ctr"/>
            <a:r>
              <a:rPr lang="zh-CN" altLang="en-US" sz="1400" b="1" dirty="0">
                <a:solidFill>
                  <a:srgbClr val="C00000"/>
                </a:solidFill>
                <a:latin typeface="+mn-ea"/>
              </a:rPr>
              <a:t>（</a:t>
            </a:r>
            <a:r>
              <a:rPr lang="en-US" altLang="zh-CN" sz="1400" b="1" dirty="0">
                <a:solidFill>
                  <a:srgbClr val="C00000"/>
                </a:solidFill>
                <a:latin typeface="+mn-ea"/>
              </a:rPr>
              <a:t>/export/click_log/click.log</a:t>
            </a:r>
            <a:r>
              <a:rPr lang="zh-CN" altLang="en-US" sz="1400" b="1" dirty="0">
                <a:solidFill>
                  <a:srgbClr val="C00000"/>
                </a:solidFill>
                <a:latin typeface="+mn-ea"/>
              </a:rPr>
              <a:t>）</a:t>
            </a:r>
          </a:p>
        </p:txBody>
      </p:sp>
      <p:sp>
        <p:nvSpPr>
          <p:cNvPr id="9" name="矩形 8"/>
          <p:cNvSpPr/>
          <p:nvPr/>
        </p:nvSpPr>
        <p:spPr>
          <a:xfrm>
            <a:off x="5172234" y="2083118"/>
            <a:ext cx="3228975" cy="13081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Flume</a:t>
            </a:r>
            <a:r>
              <a:rPr lang="zh-CN" altLang="en-US" dirty="0"/>
              <a:t>监控文件</a:t>
            </a:r>
          </a:p>
        </p:txBody>
      </p:sp>
      <p:cxnSp>
        <p:nvCxnSpPr>
          <p:cNvPr id="10" name="直接箭头连接符 9"/>
          <p:cNvCxnSpPr>
            <a:stCxn id="9" idx="3"/>
            <a:endCxn id="11" idx="0"/>
          </p:cNvCxnSpPr>
          <p:nvPr/>
        </p:nvCxnSpPr>
        <p:spPr>
          <a:xfrm>
            <a:off x="8401209" y="2737168"/>
            <a:ext cx="1829435" cy="1392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082564" y="4129723"/>
            <a:ext cx="2296160" cy="6451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Kafka</a:t>
            </a:r>
          </a:p>
          <a:p>
            <a:pPr algn="ctr"/>
            <a:r>
              <a:rPr lang="zh-CN" altLang="en-US" b="1" dirty="0">
                <a:solidFill>
                  <a:srgbClr val="C00000"/>
                </a:solidFill>
              </a:rPr>
              <a:t>（orders_topic）</a:t>
            </a:r>
          </a:p>
        </p:txBody>
      </p:sp>
      <p:cxnSp>
        <p:nvCxnSpPr>
          <p:cNvPr id="12" name="直接箭头连接符 11"/>
          <p:cNvCxnSpPr>
            <a:stCxn id="9" idx="1"/>
            <a:endCxn id="7" idx="0"/>
          </p:cNvCxnSpPr>
          <p:nvPr/>
        </p:nvCxnSpPr>
        <p:spPr>
          <a:xfrm flipH="1">
            <a:off x="2629694" y="2737168"/>
            <a:ext cx="2542540" cy="139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111785" y="3702487"/>
            <a:ext cx="4752340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1</a:t>
            </a:r>
            <a:r>
              <a:rPr lang="zh-CN" altLang="en-US" dirty="0"/>
              <a:t>：创建读取文件下沉到</a:t>
            </a:r>
            <a:r>
              <a:rPr lang="en-US" altLang="zh-CN" dirty="0"/>
              <a:t>kafka</a:t>
            </a:r>
            <a:r>
              <a:rPr lang="zh-CN" altLang="en-US" dirty="0"/>
              <a:t>的</a:t>
            </a:r>
            <a:r>
              <a:rPr lang="en-US" altLang="zh-CN" dirty="0"/>
              <a:t>flume</a:t>
            </a:r>
            <a:r>
              <a:rPr lang="zh-CN" altLang="en-US" dirty="0"/>
              <a:t>配置文件</a:t>
            </a:r>
          </a:p>
        </p:txBody>
      </p:sp>
      <p:sp>
        <p:nvSpPr>
          <p:cNvPr id="17" name="矩形 16"/>
          <p:cNvSpPr/>
          <p:nvPr/>
        </p:nvSpPr>
        <p:spPr>
          <a:xfrm>
            <a:off x="4111784" y="4070787"/>
            <a:ext cx="3041650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2</a:t>
            </a:r>
            <a:r>
              <a:rPr lang="zh-CN" altLang="en-US" dirty="0"/>
              <a:t>：执行配置文件，开启监控</a:t>
            </a:r>
          </a:p>
        </p:txBody>
      </p:sp>
      <p:sp>
        <p:nvSpPr>
          <p:cNvPr id="20" name="矩形 19"/>
          <p:cNvSpPr/>
          <p:nvPr/>
        </p:nvSpPr>
        <p:spPr>
          <a:xfrm>
            <a:off x="813277" y="3391218"/>
            <a:ext cx="3727450" cy="368300"/>
          </a:xfrm>
          <a:prstGeom prst="rect">
            <a:avLst/>
          </a:prstGeom>
        </p:spPr>
        <p:txBody>
          <a:bodyPr wrap="non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dirty="0">
                <a:sym typeface="+mn-ea"/>
              </a:rPr>
              <a:t>3：启动模拟器，日志实时写入文件</a:t>
            </a:r>
          </a:p>
        </p:txBody>
      </p:sp>
      <p:sp>
        <p:nvSpPr>
          <p:cNvPr id="22" name="矩形 21"/>
          <p:cNvSpPr/>
          <p:nvPr/>
        </p:nvSpPr>
        <p:spPr>
          <a:xfrm>
            <a:off x="8864125" y="3334068"/>
            <a:ext cx="1927225" cy="368300"/>
          </a:xfrm>
          <a:prstGeom prst="rect">
            <a:avLst/>
          </a:prstGeom>
        </p:spPr>
        <p:txBody>
          <a:bodyPr wrap="non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dirty="0">
                <a:sym typeface="+mn-ea"/>
              </a:rPr>
              <a:t>4：</a:t>
            </a:r>
            <a:r>
              <a:rPr lang="zh-CN" altLang="en-US" dirty="0">
                <a:sym typeface="+mn-ea"/>
              </a:rPr>
              <a:t>查看</a:t>
            </a:r>
            <a:r>
              <a:rPr lang="en-US" altLang="zh-CN" dirty="0">
                <a:sym typeface="+mn-ea"/>
              </a:rPr>
              <a:t>kafka</a:t>
            </a:r>
            <a:r>
              <a:rPr lang="zh-CN" altLang="en-US" dirty="0">
                <a:sym typeface="+mn-ea"/>
              </a:rPr>
              <a:t>数据</a:t>
            </a:r>
          </a:p>
        </p:txBody>
      </p:sp>
      <p:sp>
        <p:nvSpPr>
          <p:cNvPr id="25" name="矩形 24"/>
          <p:cNvSpPr/>
          <p:nvPr/>
        </p:nvSpPr>
        <p:spPr>
          <a:xfrm>
            <a:off x="5253514" y="2170748"/>
            <a:ext cx="1475105" cy="3683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b="1" dirty="0">
                <a:solidFill>
                  <a:srgbClr val="C00000"/>
                </a:solidFill>
                <a:sym typeface="+mn-ea"/>
              </a:rPr>
              <a:t>Exec Source</a:t>
            </a:r>
            <a:endParaRPr lang="en-US" altLang="zh-CN" sz="14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821964" y="2170748"/>
            <a:ext cx="1475105" cy="3683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b="1" dirty="0">
                <a:solidFill>
                  <a:srgbClr val="C00000"/>
                </a:solidFill>
                <a:sym typeface="+mn-ea"/>
              </a:rPr>
              <a:t>Kafka Sink</a:t>
            </a:r>
            <a:endParaRPr lang="en-US" altLang="zh-CN" sz="14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26919" y="2965768"/>
            <a:ext cx="2049145" cy="3683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b="1" dirty="0">
                <a:solidFill>
                  <a:srgbClr val="C00000"/>
                </a:solidFill>
                <a:sym typeface="+mn-ea"/>
              </a:rPr>
              <a:t>Memory Channel</a:t>
            </a:r>
            <a:endParaRPr lang="en-US" altLang="zh-CN" sz="1400" b="1" dirty="0">
              <a:solidFill>
                <a:srgbClr val="C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前置操作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 defTabSz="914400" eaLnBrk="1" fontAlgn="auto" hangingPunct="1"/>
            <a:r>
              <a:rPr lang="zh-CN" altLang="en-US" dirty="0"/>
              <a:t>从Kafka创建Topic：</a:t>
            </a:r>
            <a:r>
              <a:rPr lang="zh-CN" altLang="en-US" b="1" dirty="0">
                <a:solidFill>
                  <a:srgbClr val="C00000"/>
                </a:solidFill>
              </a:rPr>
              <a:t>itcast_shop_click_log</a:t>
            </a:r>
          </a:p>
        </p:txBody>
      </p:sp>
      <p:sp>
        <p:nvSpPr>
          <p:cNvPr id="13" name="矩形 12"/>
          <p:cNvSpPr/>
          <p:nvPr/>
        </p:nvSpPr>
        <p:spPr>
          <a:xfrm>
            <a:off x="1187450" y="2087880"/>
            <a:ext cx="8976360" cy="179070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bin/kafka-topics.sh --create \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--zookeeper node01:2181,node02:2181,node03:2181 \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--replication-factor 1 \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--partitions 1 \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--topic itcast_shop_click_log</a:t>
            </a:r>
          </a:p>
        </p:txBody>
      </p:sp>
      <p:pic>
        <p:nvPicPr>
          <p:cNvPr id="405" name="图片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4072255"/>
            <a:ext cx="9187815" cy="802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实现步骤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 defTabSz="914400" eaLnBrk="1" fontAlgn="auto" hangingPunct="1"/>
            <a:r>
              <a:rPr lang="zh-CN" altLang="en-US" dirty="0"/>
              <a:t>在conf目录创建</a:t>
            </a:r>
            <a:r>
              <a:rPr lang="zh-CN" altLang="en-US" b="1" dirty="0">
                <a:solidFill>
                  <a:srgbClr val="C00000"/>
                </a:solidFill>
              </a:rPr>
              <a:t>exec_source_kafka_sink.conf</a:t>
            </a:r>
            <a:r>
              <a:rPr lang="zh-CN" altLang="en-US" dirty="0"/>
              <a:t>文件</a:t>
            </a:r>
          </a:p>
        </p:txBody>
      </p:sp>
      <p:sp>
        <p:nvSpPr>
          <p:cNvPr id="13" name="矩形 12"/>
          <p:cNvSpPr/>
          <p:nvPr/>
        </p:nvSpPr>
        <p:spPr>
          <a:xfrm>
            <a:off x="1187450" y="2087880"/>
            <a:ext cx="8976360" cy="39814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touch exec_source_kafka_sink.conf</a:t>
            </a:r>
          </a:p>
        </p:txBody>
      </p:sp>
      <p:pic>
        <p:nvPicPr>
          <p:cNvPr id="371" name="图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33" y="2561908"/>
            <a:ext cx="5036185" cy="1223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实现步骤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 defTabSz="914400" eaLnBrk="1" fontAlgn="auto" hangingPunct="1"/>
            <a:r>
              <a:rPr lang="zh-CN" altLang="en-US" dirty="0"/>
              <a:t>打开配置文件：</a:t>
            </a:r>
            <a:r>
              <a:rPr lang="zh-CN" altLang="en-US" b="1" dirty="0">
                <a:solidFill>
                  <a:srgbClr val="C00000"/>
                </a:solidFill>
              </a:rPr>
              <a:t>vim flume-file-hdfs.conf</a:t>
            </a: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95070" y="2137410"/>
          <a:ext cx="2744470" cy="759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26515" imgH="367030" progId="Package">
                  <p:embed/>
                </p:oleObj>
              </mc:Choice>
              <mc:Fallback>
                <p:oleObj r:id="rId3" imgW="1326515" imgH="36703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5070" y="2137410"/>
                        <a:ext cx="2744470" cy="759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3" name="图片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753" y="2896553"/>
            <a:ext cx="5039995" cy="3174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启动测试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 defTabSz="914400" eaLnBrk="1" fontAlgn="auto" hangingPunct="1"/>
            <a:r>
              <a:rPr lang="zh-CN" altLang="en-US" dirty="0"/>
              <a:t>执行flume监控配置</a:t>
            </a:r>
          </a:p>
        </p:txBody>
      </p:sp>
      <p:sp>
        <p:nvSpPr>
          <p:cNvPr id="13" name="矩形 12"/>
          <p:cNvSpPr/>
          <p:nvPr/>
        </p:nvSpPr>
        <p:spPr>
          <a:xfrm>
            <a:off x="1187450" y="2087880"/>
            <a:ext cx="8976360" cy="65214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/export/servers/flume-1.8.0/bin/flume-ng agent -c conf -f /export/servers/flume-1.8.0/conf/exec_source_kafka_sink.conf -n a1 -Dflume.root.logger=INFO,console</a:t>
            </a:r>
          </a:p>
        </p:txBody>
      </p:sp>
      <p:pic>
        <p:nvPicPr>
          <p:cNvPr id="407" name="图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2868930"/>
            <a:ext cx="8778240" cy="75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图片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50" y="3754755"/>
            <a:ext cx="8778240" cy="15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启动测试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 defTabSz="914400" eaLnBrk="1" fontAlgn="auto" hangingPunct="1"/>
            <a:r>
              <a:rPr lang="zh-CN" altLang="en-US" dirty="0"/>
              <a:t>开启行为日志数据模拟器产生日志</a:t>
            </a: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r>
              <a:rPr lang="zh-CN" altLang="en-US" dirty="0"/>
              <a:t>查看kafka是否有实时采集的行为日志数据：</a:t>
            </a:r>
            <a:r>
              <a:rPr lang="zh-CN" altLang="en-US" b="1" dirty="0">
                <a:solidFill>
                  <a:srgbClr val="C00000"/>
                </a:solidFill>
              </a:rPr>
              <a:t>itcast_shop_click_log</a:t>
            </a:r>
          </a:p>
        </p:txBody>
      </p:sp>
      <p:sp>
        <p:nvSpPr>
          <p:cNvPr id="13" name="矩形 12"/>
          <p:cNvSpPr/>
          <p:nvPr/>
        </p:nvSpPr>
        <p:spPr>
          <a:xfrm>
            <a:off x="1187450" y="2087880"/>
            <a:ext cx="8976360" cy="41211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sh /export/servers/itcast_dw_pvuvlog-1.0/bin/startup.sh</a:t>
            </a:r>
          </a:p>
        </p:txBody>
      </p:sp>
      <p:pic>
        <p:nvPicPr>
          <p:cNvPr id="394" name="图片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2653030"/>
            <a:ext cx="6007735" cy="424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图片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50" y="3750310"/>
            <a:ext cx="8984615" cy="1445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Canal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r>
              <a:rPr lang="zh-CN" altLang="en-US" dirty="0"/>
              <a:t>基于 MySQL 数据库增量日志解析，提供增量数据订阅和消费</a:t>
            </a:r>
          </a:p>
          <a:p>
            <a:pPr algn="l" defTabSz="914400" eaLnBrk="1" fontAlgn="auto" hangingPunct="1"/>
            <a:r>
              <a:rPr lang="zh-CN" altLang="en-US" dirty="0"/>
              <a:t>早期阿里巴巴因为杭州和美国双机房部署，存在跨机房同步的业务需求，实现方式主要是基于业务 trigger（触发器） 获取增量变更</a:t>
            </a:r>
          </a:p>
        </p:txBody>
      </p:sp>
      <p:pic>
        <p:nvPicPr>
          <p:cNvPr id="62" name="图片 42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05" y="1289685"/>
            <a:ext cx="6725920" cy="30930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buClrTx/>
              <a:buSzTx/>
              <a:buFontTx/>
            </a:pPr>
            <a:r>
              <a:rPr kumimoji="1" lang="zh-CN" altLang="en-US"/>
              <a:t>背景介绍</a:t>
            </a:r>
          </a:p>
        </p:txBody>
      </p:sp>
      <p:pic>
        <p:nvPicPr>
          <p:cNvPr id="33" name="图片 42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210" y="1102360"/>
            <a:ext cx="8655050" cy="52622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Canal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lang="zh-CN" altLang="en-US" dirty="0"/>
              <a:t>从 2010 年开始，业务逐步尝试数据库日志解析获取增量变更进行同步，由此衍生出了大量的数据库增量订阅和消费业务，基于日志增量订阅和消费的业务包括</a:t>
            </a:r>
          </a:p>
          <a:p>
            <a:pPr lvl="1" algn="l" defTabSz="914400" eaLnBrk="1" fontAlgn="auto" hangingPunct="1"/>
            <a:r>
              <a:rPr lang="zh-CN" altLang="en-US" dirty="0"/>
              <a:t>数据库镜像</a:t>
            </a:r>
          </a:p>
          <a:p>
            <a:pPr lvl="1" algn="l" defTabSz="914400" eaLnBrk="1" fontAlgn="auto" hangingPunct="1"/>
            <a:r>
              <a:rPr lang="zh-CN" altLang="en-US" dirty="0"/>
              <a:t>数据库实时备份</a:t>
            </a:r>
          </a:p>
          <a:p>
            <a:pPr lvl="1" algn="l" defTabSz="914400" eaLnBrk="1" fontAlgn="auto" hangingPunct="1"/>
            <a:r>
              <a:rPr lang="zh-CN" altLang="en-US" dirty="0"/>
              <a:t>索引构建和实时维护(拆分异构索引、倒排索引等)</a:t>
            </a:r>
          </a:p>
          <a:p>
            <a:pPr lvl="1" algn="l" defTabSz="914400" eaLnBrk="1" fontAlgn="auto" hangingPunct="1"/>
            <a:r>
              <a:rPr lang="zh-CN" altLang="en-US" dirty="0"/>
              <a:t>业务 cache 刷新</a:t>
            </a:r>
          </a:p>
          <a:p>
            <a:pPr lvl="1" algn="l" defTabSz="914400" eaLnBrk="1" fontAlgn="auto" hangingPunct="1"/>
            <a:r>
              <a:rPr lang="zh-CN" altLang="en-US" dirty="0"/>
              <a:t>带业务逻辑的增量数据处理</a:t>
            </a:r>
          </a:p>
          <a:p>
            <a:pPr algn="l" defTabSz="914400" eaLnBrk="1" fontAlgn="auto" hangingPunct="1"/>
            <a:r>
              <a:rPr lang="zh-CN" altLang="en-US" dirty="0"/>
              <a:t>当前的 canal 支持源端 MySQL 版本包括 5.1.x , 5.5.x , 5.6.x , 5.7.x , 8.0.x</a:t>
            </a:r>
          </a:p>
          <a:p>
            <a:pPr algn="l" defTabSz="914400" eaLnBrk="1" fontAlgn="auto" hangingPunct="1"/>
            <a:r>
              <a:rPr lang="zh-CN" altLang="en-US" dirty="0"/>
              <a:t>github地址：</a:t>
            </a:r>
            <a:r>
              <a:rPr lang="zh-CN" altLang="en-US" dirty="0">
                <a:hlinkClick r:id="rId3" action="ppaction://hlinkfile"/>
              </a:rPr>
              <a:t>https://github.com/alibaba/canal</a:t>
            </a:r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安装准备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lang="zh-CN" altLang="en-US" dirty="0"/>
              <a:t>下载地址：</a:t>
            </a:r>
            <a:r>
              <a:rPr lang="zh-CN" altLang="en-US" dirty="0">
                <a:hlinkClick r:id="rId3" action="ppaction://hlinkfile"/>
              </a:rPr>
              <a:t>https://github.com/alibaba/canal/releases/tag/canal-1.1.4/</a:t>
            </a:r>
            <a:endParaRPr lang="zh-CN" altLang="en-US" dirty="0"/>
          </a:p>
          <a:p>
            <a:pPr marL="360680" lvl="1" indent="0" algn="l" defTabSz="914400" eaLnBrk="1" fontAlgn="auto" hangingPunct="1">
              <a:buNone/>
            </a:pPr>
            <a:endParaRPr lang="zh-CN" altLang="en-US" dirty="0"/>
          </a:p>
        </p:txBody>
      </p:sp>
      <p:pic>
        <p:nvPicPr>
          <p:cNvPr id="37" name="图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110" y="2144395"/>
            <a:ext cx="8737600" cy="394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安装canal-admin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lang="zh-CN" altLang="en-US" dirty="0"/>
              <a:t>创建文件夹canal_admin，将</a:t>
            </a:r>
            <a:r>
              <a:rPr lang="zh-CN" altLang="en-US" b="1" dirty="0">
                <a:solidFill>
                  <a:srgbClr val="C00000"/>
                </a:solidFill>
              </a:rPr>
              <a:t>canal.admin-1.1.4.tar.gz</a:t>
            </a:r>
            <a:r>
              <a:rPr lang="zh-CN" altLang="en-US" dirty="0"/>
              <a:t>解压到该目录</a:t>
            </a: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r>
              <a:rPr lang="zh-CN" altLang="en-US" dirty="0"/>
              <a:t>修改配置</a:t>
            </a:r>
            <a:r>
              <a:rPr lang="zh-CN" altLang="en-US" b="1" dirty="0">
                <a:solidFill>
                  <a:srgbClr val="C00000"/>
                </a:solidFill>
              </a:rPr>
              <a:t>application.yml</a:t>
            </a:r>
          </a:p>
          <a:p>
            <a:pPr marL="360680" lvl="1" indent="0" algn="l" defTabSz="914400" eaLnBrk="1" fontAlgn="auto" hangingPunct="1">
              <a:buNone/>
            </a:pP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87450" y="2087880"/>
            <a:ext cx="8976360" cy="66738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mkdir canal_admin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tar -zxvf canal.admin-1.1.4.tar.gz -C /export/servers/canal_admin</a:t>
            </a:r>
          </a:p>
        </p:txBody>
      </p:sp>
      <p:pic>
        <p:nvPicPr>
          <p:cNvPr id="109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33" y="2821305"/>
            <a:ext cx="4314825" cy="133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87450" y="4706620"/>
          <a:ext cx="1627505" cy="835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715010" imgH="367030" progId="Package">
                  <p:embed/>
                </p:oleObj>
              </mc:Choice>
              <mc:Fallback>
                <p:oleObj r:id="rId4" imgW="715010" imgH="367030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7450" y="4706620"/>
                        <a:ext cx="1627505" cy="835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安装canal-admin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lang="zh-CN" altLang="en-US" dirty="0"/>
              <a:t>编辑 mysql配置文件/etc/my.cnf，新增如下内容（</a:t>
            </a:r>
            <a:r>
              <a:rPr b="1" dirty="0">
                <a:solidFill>
                  <a:srgbClr val="C00000"/>
                </a:solidFill>
              </a:rPr>
              <a:t>mysql</a:t>
            </a:r>
            <a:r>
              <a:rPr lang="zh-CN" altLang="en-US" b="1" dirty="0">
                <a:solidFill>
                  <a:srgbClr val="C00000"/>
                </a:solidFill>
              </a:rPr>
              <a:t>安装在</a:t>
            </a:r>
            <a:r>
              <a:rPr b="1" dirty="0">
                <a:solidFill>
                  <a:srgbClr val="C00000"/>
                </a:solidFill>
              </a:rPr>
              <a:t>node3</a:t>
            </a:r>
            <a:r>
              <a:rPr lang="zh-CN" altLang="en-US" b="1" dirty="0">
                <a:solidFill>
                  <a:srgbClr val="C00000"/>
                </a:solidFill>
              </a:rPr>
              <a:t>节点</a:t>
            </a:r>
            <a:r>
              <a:rPr lang="zh-CN" altLang="en-US" dirty="0"/>
              <a:t>）</a:t>
            </a: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87450" y="2087880"/>
            <a:ext cx="8976360" cy="172656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[mysqld]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lower_case_table_names=1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log-bin=mysql-bin # 开启 binlog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binlog-format=ROW # 选择 ROW 模式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server_id=1 # 配置 MySQL replaction 需要定义，不要和 canal 的 slaveId 重复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05" y="3892550"/>
            <a:ext cx="5249545" cy="274256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安装canal-admin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执行</a:t>
            </a:r>
            <a:r>
              <a:rPr b="1" dirty="0">
                <a:solidFill>
                  <a:srgbClr val="C00000"/>
                </a:solidFill>
              </a:rPr>
              <a:t>/export/servers/canal_admin/conf</a:t>
            </a:r>
            <a:r>
              <a:rPr dirty="0"/>
              <a:t>下的sql语句</a:t>
            </a: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87450" y="2087880"/>
            <a:ext cx="8976360" cy="72580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cat canal_manager.sql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进入mysql，copy sql文件里的所有sql，直接执行</a:t>
            </a:r>
          </a:p>
        </p:txBody>
      </p:sp>
      <p:pic>
        <p:nvPicPr>
          <p:cNvPr id="352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33" y="2979103"/>
            <a:ext cx="5549265" cy="2646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安装canal-admin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启动canal-admin</a:t>
            </a: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87450" y="2087880"/>
            <a:ext cx="8976360" cy="72580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cd /export/servers/canal_admin/bin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sh startup.sh</a:t>
            </a:r>
          </a:p>
        </p:txBody>
      </p:sp>
      <p:pic>
        <p:nvPicPr>
          <p:cNvPr id="121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2866390"/>
            <a:ext cx="9076055" cy="1840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安装canal-admin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浏览器输入：</a:t>
            </a:r>
            <a:r>
              <a:rPr dirty="0">
                <a:hlinkClick r:id="rId3"/>
              </a:rPr>
              <a:t>http://node01:8089/</a:t>
            </a: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r>
              <a:rPr dirty="0"/>
              <a:t>选择编辑集群配置，下拉选择主配置</a:t>
            </a: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87450" y="2087880"/>
            <a:ext cx="8976360" cy="130429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输入用户名：admin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密码：123456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点击集群管理，新建集群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（集群名称：canal_cluster ; zkurl：node01:2181,node02:2181,node03:2181）</a:t>
            </a:r>
          </a:p>
        </p:txBody>
      </p:sp>
      <p:pic>
        <p:nvPicPr>
          <p:cNvPr id="345" name="图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50" y="3550285"/>
            <a:ext cx="6242050" cy="156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图片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450" y="5432108"/>
            <a:ext cx="5538470" cy="10737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722870" y="5598795"/>
          <a:ext cx="1895475" cy="907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766445" imgH="367030" progId="Package">
                  <p:embed/>
                </p:oleObj>
              </mc:Choice>
              <mc:Fallback>
                <p:oleObj r:id="rId6" imgW="766445" imgH="367030" progId="Package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22870" y="5598795"/>
                        <a:ext cx="1895475" cy="907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安装canal服务端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创建文件夹canal，将</a:t>
            </a:r>
            <a:r>
              <a:rPr b="1" dirty="0">
                <a:solidFill>
                  <a:srgbClr val="C00000"/>
                </a:solidFill>
              </a:rPr>
              <a:t>canal.deployer-1.1.4.tar.gz</a:t>
            </a:r>
            <a:r>
              <a:rPr dirty="0"/>
              <a:t>解压到该目录</a:t>
            </a:r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r>
              <a:rPr dirty="0"/>
              <a:t>将canal_local.properties文件内容覆盖到canal.properties，并编辑canal.properties</a:t>
            </a: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87450" y="2087880"/>
            <a:ext cx="8976360" cy="75374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mkdir /export/servers/canal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tar -zxvf canal.deployer-1.1.4.tar.gz -C /export/servers/canal</a:t>
            </a:r>
          </a:p>
        </p:txBody>
      </p:sp>
      <p:sp>
        <p:nvSpPr>
          <p:cNvPr id="5" name="矩形 4"/>
          <p:cNvSpPr/>
          <p:nvPr/>
        </p:nvSpPr>
        <p:spPr>
          <a:xfrm>
            <a:off x="1187450" y="3293745"/>
            <a:ext cx="8976360" cy="345059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# register ip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canal.register.ip = </a:t>
            </a:r>
            <a:r>
              <a:rPr lang="en-US" altLang="zh-CN" sz="1400" b="1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node01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# canal admin config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canal.admin.manager = </a:t>
            </a:r>
            <a:r>
              <a:rPr lang="en-US" altLang="zh-CN" sz="1400" b="1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node01:8089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canal.admin.port = 11110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canal.admin.user = admin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canal.admin.passwd = 4ACFE3202A5FF5CF467898FC58AAB1D615029441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# admin auto register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canal.admin.register.auto = true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canal.admin.register.cluster = </a:t>
            </a:r>
            <a:r>
              <a:rPr lang="en-US" altLang="zh-CN" sz="1400" b="1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canal_cluster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安装canal服务端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将canal文件夹发送到 另外2台机器</a:t>
            </a:r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r>
              <a:rPr dirty="0"/>
              <a:t>修改</a:t>
            </a:r>
            <a:r>
              <a:rPr b="1" dirty="0">
                <a:solidFill>
                  <a:srgbClr val="C00000"/>
                </a:solidFill>
              </a:rPr>
              <a:t>node02</a:t>
            </a:r>
            <a:r>
              <a:rPr lang="zh-CN" altLang="en-US" dirty="0"/>
              <a:t>节点</a:t>
            </a:r>
            <a:r>
              <a:rPr b="1" dirty="0">
                <a:solidFill>
                  <a:srgbClr val="C00000"/>
                </a:solidFill>
              </a:rPr>
              <a:t>canal.properties中canal.register.ip</a:t>
            </a:r>
            <a:r>
              <a:rPr dirty="0"/>
              <a:t>参数为各自服务器ip，其余参数保持不变</a:t>
            </a: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87450" y="2087880"/>
            <a:ext cx="8976360" cy="75374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scp -r /export/servers/canal node02: /export/servers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scp -r /export/servers/canal node03: /export/servers</a:t>
            </a:r>
          </a:p>
        </p:txBody>
      </p:sp>
      <p:sp>
        <p:nvSpPr>
          <p:cNvPr id="5" name="矩形 4"/>
          <p:cNvSpPr/>
          <p:nvPr/>
        </p:nvSpPr>
        <p:spPr>
          <a:xfrm>
            <a:off x="1187450" y="3293745"/>
            <a:ext cx="8976360" cy="345059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# register ip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canal.register.ip = </a:t>
            </a:r>
            <a:r>
              <a:rPr lang="en-US" altLang="zh-CN" sz="1400" b="1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node02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# canal admin config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canal.admin.manager = </a:t>
            </a:r>
            <a:r>
              <a:rPr lang="en-US" altLang="zh-CN" sz="1400" b="1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node01:8089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canal.admin.port = 11110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canal.admin.user = admin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canal.admin.passwd = 4ACFE3202A5FF5CF467898FC58AAB1D615029441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# admin auto register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canal.admin.register.auto = true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canal.admin.register.cluster = </a:t>
            </a:r>
            <a:r>
              <a:rPr lang="en-US" altLang="zh-CN" sz="1400" b="1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canal_cluster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安装canal服务端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修改</a:t>
            </a:r>
            <a:r>
              <a:rPr b="1" dirty="0">
                <a:solidFill>
                  <a:srgbClr val="C00000"/>
                </a:solidFill>
              </a:rPr>
              <a:t>node03</a:t>
            </a:r>
            <a:r>
              <a:rPr lang="zh-CN" altLang="en-US" dirty="0"/>
              <a:t>节点</a:t>
            </a:r>
            <a:r>
              <a:rPr b="1" dirty="0">
                <a:solidFill>
                  <a:srgbClr val="C00000"/>
                </a:solidFill>
              </a:rPr>
              <a:t>canal.properties中canal.register.ip</a:t>
            </a:r>
            <a:r>
              <a:rPr dirty="0"/>
              <a:t>参数为各自服务器ip，其余参数保持不变</a:t>
            </a: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9670" y="2156460"/>
            <a:ext cx="8976360" cy="345059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# register ip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canal.register.ip = </a:t>
            </a:r>
            <a:r>
              <a:rPr lang="en-US" altLang="zh-CN" sz="1400" b="1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node03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# canal admin config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canal.admin.manager = </a:t>
            </a:r>
            <a:r>
              <a:rPr lang="en-US" altLang="zh-CN" sz="1400" b="1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node01:8089</a:t>
            </a:r>
            <a:endParaRPr lang="en-US" altLang="zh-CN" sz="14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canal.admin.port = 11110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canal.admin.user = admin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canal.admin.passwd = 4ACFE3202A5FF5CF467898FC58AAB1D615029441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# admin auto register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canal.admin.register.auto = true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canal.admin.register.cluster = </a:t>
            </a:r>
            <a:r>
              <a:rPr lang="en-US" altLang="zh-CN" sz="1400" b="1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canal_cluster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700395" y="1571625"/>
            <a:ext cx="4286250" cy="4256405"/>
          </a:xfrm>
        </p:spPr>
        <p:txBody>
          <a:bodyPr/>
          <a:lstStyle/>
          <a:p>
            <a:pPr algn="l"/>
            <a:r>
              <a:rPr kumimoji="1" lang="zh-CN" altLang="en-US" dirty="0">
                <a:sym typeface="+mn-ea"/>
              </a:rPr>
              <a:t>背景介绍</a:t>
            </a:r>
            <a:endParaRPr kumimoji="1" lang="zh-CN" altLang="en-US" dirty="0"/>
          </a:p>
          <a:p>
            <a:pPr algn="l"/>
            <a:r>
              <a:rPr lang="zh-CN" altLang="en-US" dirty="0">
                <a:solidFill>
                  <a:srgbClr val="FF0000"/>
                </a:solidFill>
                <a:sym typeface="+mn-ea"/>
              </a:rPr>
              <a:t>需求分析</a:t>
            </a:r>
            <a:endParaRPr lang="zh-CN" altLang="en-US" dirty="0">
              <a:solidFill>
                <a:srgbClr val="FF0000"/>
              </a:solidFill>
            </a:endParaRPr>
          </a:p>
          <a:p>
            <a:pPr algn="l"/>
            <a:r>
              <a:rPr kumimoji="1" lang="zh-CN" altLang="en-US" dirty="0">
                <a:sym typeface="+mn-ea"/>
              </a:rPr>
              <a:t>实现方案</a:t>
            </a:r>
            <a:endParaRPr kumimoji="1" lang="zh-CN" altLang="en-US" dirty="0"/>
          </a:p>
          <a:p>
            <a:pPr algn="l"/>
            <a:r>
              <a:rPr kumimoji="1" lang="zh-CN" altLang="en-US" dirty="0">
                <a:sym typeface="+mn-ea"/>
              </a:rPr>
              <a:t>服务器环境介绍</a:t>
            </a:r>
          </a:p>
          <a:p>
            <a:pPr algn="l"/>
            <a:r>
              <a:rPr kumimoji="1" lang="zh-CN" altLang="en-US" dirty="0">
                <a:sym typeface="+mn-ea"/>
              </a:rPr>
              <a:t>数据模拟</a:t>
            </a:r>
          </a:p>
          <a:p>
            <a:pPr algn="l"/>
            <a:r>
              <a:rPr kumimoji="1" lang="zh-CN" altLang="en-US" dirty="0">
                <a:sym typeface="+mn-ea"/>
              </a:rPr>
              <a:t>数据采集</a:t>
            </a:r>
          </a:p>
          <a:p>
            <a:pPr algn="l"/>
            <a:r>
              <a:rPr kumimoji="1" lang="zh-CN" altLang="en-US" dirty="0">
                <a:sym typeface="+mn-ea"/>
              </a:rPr>
              <a:t>数据分析</a:t>
            </a:r>
          </a:p>
          <a:p>
            <a:pPr algn="l"/>
            <a:r>
              <a:rPr kumimoji="1" lang="zh-CN" altLang="en-US" dirty="0">
                <a:sym typeface="+mn-ea"/>
              </a:rPr>
              <a:t>数据可视化</a:t>
            </a:r>
            <a:endParaRPr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安装canal服务端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分别启动三台服务器上的canal服务</a:t>
            </a:r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r>
              <a:rPr dirty="0"/>
              <a:t>刷新浏览器，点击server管理，发现已自动注入三个实例</a:t>
            </a: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9670" y="2156460"/>
            <a:ext cx="8976360" cy="63627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cd /export/servers/canal/bin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sh startup.sh</a:t>
            </a:r>
          </a:p>
        </p:txBody>
      </p:sp>
      <p:pic>
        <p:nvPicPr>
          <p:cNvPr id="350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670" y="3383915"/>
            <a:ext cx="8939530" cy="1918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创建实时同步任务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从Kafka创建Topic：</a:t>
            </a:r>
            <a:r>
              <a:rPr b="1" dirty="0">
                <a:solidFill>
                  <a:srgbClr val="C00000"/>
                </a:solidFill>
              </a:rPr>
              <a:t>itcast_shop_orders</a:t>
            </a:r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9670" y="2156460"/>
            <a:ext cx="8976360" cy="171767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bin/kafka-topics.sh --create \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--zookeeper node01:2181,node02:2181,node03:2181 \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--replication-factor 1 \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--partitions 1 \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--topic itcast_shop_orders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创建实时同步任务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实现步骤</a:t>
            </a:r>
          </a:p>
          <a:p>
            <a:pPr lvl="1" algn="l" defTabSz="914400" eaLnBrk="1" fontAlgn="auto" hangingPunct="1"/>
            <a:r>
              <a:rPr dirty="0"/>
              <a:t>同步任务：将mysql下itcast_shop数据库表itcast_order数据实时同步到kafka中（kafka名称itcast_shop_orders）</a:t>
            </a:r>
          </a:p>
          <a:p>
            <a:pPr lvl="1" algn="l" defTabSz="914400" eaLnBrk="1" fontAlgn="auto" hangingPunct="1"/>
            <a:r>
              <a:rPr dirty="0"/>
              <a:t>点击instance管理，新建instance，输入instance名称orders_topic，选择canal_cluster集群，点击后面的载入模板，并修改</a:t>
            </a:r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354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815" y="3521075"/>
            <a:ext cx="6932930" cy="121729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86815" y="4932680"/>
          <a:ext cx="2007235" cy="811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908050" imgH="367030" progId="Package">
                  <p:embed/>
                </p:oleObj>
              </mc:Choice>
              <mc:Fallback>
                <p:oleObj r:id="rId5" imgW="908050" imgH="367030" progId="Package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6815" y="4932680"/>
                        <a:ext cx="2007235" cy="811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创建实时同步任务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查看instance发现已正常启动</a:t>
            </a:r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357" name="图片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655" y="2159000"/>
            <a:ext cx="9645650" cy="138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数据采集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启动测试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运行业务订单数据模拟器</a:t>
            </a:r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r>
              <a:rPr dirty="0"/>
              <a:t>查看kafka是否有实时同步的订单数据：</a:t>
            </a:r>
            <a:r>
              <a:rPr b="1" dirty="0">
                <a:solidFill>
                  <a:srgbClr val="C00000"/>
                </a:solidFill>
              </a:rPr>
              <a:t>itcast_shop_orders</a:t>
            </a:r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9670" y="2156460"/>
            <a:ext cx="8976360" cy="50165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sh /export/servers/itcast_dw_order-1.0/bin/startup.sh</a:t>
            </a:r>
          </a:p>
        </p:txBody>
      </p:sp>
      <p:pic>
        <p:nvPicPr>
          <p:cNvPr id="393" name="图片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670" y="2781935"/>
            <a:ext cx="5826125" cy="725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图片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670" y="4257040"/>
            <a:ext cx="6367780" cy="15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700395" y="1571625"/>
            <a:ext cx="4286250" cy="4256405"/>
          </a:xfrm>
        </p:spPr>
        <p:txBody>
          <a:bodyPr/>
          <a:lstStyle/>
          <a:p>
            <a:pPr algn="l"/>
            <a:r>
              <a:rPr kumimoji="1" lang="zh-CN" altLang="en-US" dirty="0">
                <a:sym typeface="+mn-ea"/>
              </a:rPr>
              <a:t>背景介绍</a:t>
            </a:r>
            <a:endParaRPr kumimoji="1" lang="zh-CN" altLang="en-US" dirty="0"/>
          </a:p>
          <a:p>
            <a:pPr algn="l"/>
            <a:r>
              <a:rPr kumimoji="1" lang="zh-CN" altLang="en-US" dirty="0">
                <a:sym typeface="+mn-ea"/>
              </a:rPr>
              <a:t>需求分析</a:t>
            </a:r>
            <a:endParaRPr kumimoji="1" lang="zh-CN" altLang="en-US" dirty="0"/>
          </a:p>
          <a:p>
            <a:pPr algn="l"/>
            <a:r>
              <a:rPr kumimoji="1" lang="zh-CN" altLang="en-US" dirty="0">
                <a:sym typeface="+mn-ea"/>
              </a:rPr>
              <a:t>实现方案</a:t>
            </a:r>
            <a:endParaRPr kumimoji="1" lang="zh-CN" altLang="en-US" dirty="0"/>
          </a:p>
          <a:p>
            <a:pPr algn="l"/>
            <a:r>
              <a:rPr kumimoji="1" lang="zh-CN" altLang="en-US" dirty="0">
                <a:sym typeface="+mn-ea"/>
              </a:rPr>
              <a:t>服务器环境介绍</a:t>
            </a:r>
          </a:p>
          <a:p>
            <a:pPr algn="l"/>
            <a:r>
              <a:rPr kumimoji="1" lang="zh-CN" altLang="en-US" dirty="0">
                <a:sym typeface="+mn-ea"/>
              </a:rPr>
              <a:t>数据模拟</a:t>
            </a:r>
          </a:p>
          <a:p>
            <a:pPr algn="l"/>
            <a:r>
              <a:rPr kumimoji="1" lang="zh-CN" altLang="en-US" dirty="0">
                <a:sym typeface="+mn-ea"/>
              </a:rPr>
              <a:t>数据采集</a:t>
            </a:r>
          </a:p>
          <a:p>
            <a:pPr algn="l"/>
            <a:r>
              <a:rPr lang="zh-CN" altLang="en-US" dirty="0">
                <a:solidFill>
                  <a:srgbClr val="FF0000"/>
                </a:solidFill>
                <a:sym typeface="+mn-ea"/>
              </a:rPr>
              <a:t>数据分析</a:t>
            </a:r>
          </a:p>
          <a:p>
            <a:pPr algn="l"/>
            <a:r>
              <a:rPr kumimoji="1" lang="zh-CN" altLang="en-US" dirty="0">
                <a:sym typeface="+mn-ea"/>
              </a:rPr>
              <a:t>数据可视化</a:t>
            </a:r>
            <a:endParaRPr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数据分析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实时导入行为数据到doris中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实现步骤</a:t>
            </a:r>
          </a:p>
          <a:p>
            <a:pPr lvl="1" algn="l" defTabSz="914400" eaLnBrk="1" fontAlgn="auto" hangingPunct="1"/>
            <a:r>
              <a:rPr dirty="0"/>
              <a:t>登录</a:t>
            </a:r>
            <a:r>
              <a:rPr b="1" dirty="0">
                <a:solidFill>
                  <a:srgbClr val="C00000"/>
                </a:solidFill>
              </a:rPr>
              <a:t>node03</a:t>
            </a:r>
            <a:r>
              <a:rPr dirty="0"/>
              <a:t>节点，登录doris命令行：</a:t>
            </a:r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lvl="1" algn="l" defTabSz="914400" eaLnBrk="1" fontAlgn="auto" hangingPunct="1"/>
            <a:r>
              <a:rPr dirty="0"/>
              <a:t>创建数据库：</a:t>
            </a:r>
            <a:r>
              <a:rPr b="1" dirty="0">
                <a:solidFill>
                  <a:srgbClr val="C00000"/>
                </a:solidFill>
              </a:rPr>
              <a:t>CREATE DATABASE itcast_shop;</a:t>
            </a:r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9670" y="2474595"/>
            <a:ext cx="8976360" cy="62865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mysql -uroot -h node01 -P 9030 -p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输入密码：123456</a:t>
            </a:r>
          </a:p>
        </p:txBody>
      </p:sp>
      <p:pic>
        <p:nvPicPr>
          <p:cNvPr id="379" name="图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670" y="3194685"/>
            <a:ext cx="5608955" cy="1721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图片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353" y="5348923"/>
            <a:ext cx="3133725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数据分析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实时导入行为数据到doris中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实现步骤</a:t>
            </a:r>
          </a:p>
          <a:p>
            <a:pPr lvl="1" algn="l" defTabSz="914400" eaLnBrk="1" fontAlgn="auto" hangingPunct="1"/>
            <a:r>
              <a:rPr dirty="0"/>
              <a:t>切换数据库：</a:t>
            </a:r>
            <a:r>
              <a:rPr b="1" dirty="0">
                <a:solidFill>
                  <a:srgbClr val="C00000"/>
                </a:solidFill>
              </a:rPr>
              <a:t>use itcast_shop;</a:t>
            </a:r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lvl="1" algn="l" defTabSz="914400" eaLnBrk="1" fontAlgn="auto" hangingPunct="1"/>
            <a:r>
              <a:rPr dirty="0"/>
              <a:t>创建访问日志数据表：click_log_kafka</a:t>
            </a:r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383" name="图片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670" y="2479040"/>
            <a:ext cx="3217545" cy="6242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69670" y="3716020"/>
          <a:ext cx="1233170" cy="645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701675" imgH="367030" progId="Package">
                  <p:embed/>
                </p:oleObj>
              </mc:Choice>
              <mc:Fallback>
                <p:oleObj r:id="rId5" imgW="701675" imgH="367030" progId="Package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69670" y="3716020"/>
                        <a:ext cx="1233170" cy="645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4" name="图片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670" y="4360863"/>
            <a:ext cx="3714750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数据分析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实时导入行为数据到doris中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实现步骤</a:t>
            </a:r>
          </a:p>
          <a:p>
            <a:pPr lvl="1" algn="l" defTabSz="914400" eaLnBrk="1" fontAlgn="auto" hangingPunct="1"/>
            <a:r>
              <a:rPr dirty="0"/>
              <a:t>创建将kafka数据导入到doris表的作业：</a:t>
            </a:r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lvl="1" algn="l" defTabSz="914400" eaLnBrk="1" fontAlgn="auto" hangingPunct="1"/>
            <a:r>
              <a:rPr dirty="0"/>
              <a:t>查看导入作业运行是否正常</a:t>
            </a:r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69670" y="2461260"/>
          <a:ext cx="1876425" cy="768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895350" imgH="367030" progId="Package">
                  <p:embed/>
                </p:oleObj>
              </mc:Choice>
              <mc:Fallback>
                <p:oleObj r:id="rId4" imgW="895350" imgH="367030" progId="Package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69670" y="2461260"/>
                        <a:ext cx="1876425" cy="768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5" name="图片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670" y="3695065"/>
            <a:ext cx="6825615" cy="1567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数据分析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实时导入行为数据到doris中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实现步骤</a:t>
            </a:r>
          </a:p>
          <a:p>
            <a:pPr lvl="1" algn="l" defTabSz="914400" eaLnBrk="1" fontAlgn="auto" hangingPunct="1"/>
            <a:r>
              <a:rPr dirty="0"/>
              <a:t>导入作业的其他操作</a:t>
            </a:r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69670" y="2474595"/>
            <a:ext cx="8976360" cy="281622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查看导入作业：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SHOW ROUTINE LOAD FOR click_log_kafka_job;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暂停导入作业：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PAUSE ROUTINE LOAD FOR click_log_kafka_job;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恢复导入作业：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RESUME ROUTINE LOAD FOR click_log_kafka_job;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停止导入作业：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STOP ROUTINE LOAD FOR click_log_kafka_job;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buClrTx/>
              <a:buSzTx/>
              <a:buFontTx/>
            </a:pPr>
            <a:r>
              <a:rPr kumimoji="1">
                <a:sym typeface="+mn-ea"/>
              </a:rPr>
              <a:t>需求分析</a:t>
            </a:r>
          </a:p>
        </p:txBody>
      </p:sp>
      <p:sp>
        <p:nvSpPr>
          <p:cNvPr id="8" name="文本框 50"/>
          <p:cNvSpPr txBox="1"/>
          <p:nvPr/>
        </p:nvSpPr>
        <p:spPr>
          <a:xfrm>
            <a:off x="710565" y="1407160"/>
            <a:ext cx="10154285" cy="25507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60045" lvl="0" indent="-360045" algn="l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PV/UV数据来源</a:t>
            </a:r>
          </a:p>
          <a:p>
            <a:pPr marL="817245" lvl="1" indent="-360045" algn="l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来自于页面埋点数据，将用户访问数据发送到web服务器</a:t>
            </a:r>
          </a:p>
          <a:p>
            <a:pPr marL="817245" lvl="1" indent="-360045" algn="l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web服务器直接将该部分数据写入到kafka的click_log topic 中</a:t>
            </a:r>
          </a:p>
          <a:p>
            <a:pPr marL="360045" lvl="0" indent="-360045" algn="l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销售金额与订单量数据来源</a:t>
            </a:r>
          </a:p>
          <a:p>
            <a:pPr marL="817245" lvl="1" indent="-360045" algn="l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订单数据来源于mysql</a:t>
            </a:r>
          </a:p>
          <a:p>
            <a:pPr marL="817245" lvl="1" indent="-360045" algn="l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订单数据来自binlog日志，通过canal 实时将数据写入到kafka的order的topic中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数据来源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数据分析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实时导入行为数据到doris中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启动测试</a:t>
            </a:r>
          </a:p>
          <a:p>
            <a:pPr lvl="1" algn="l" defTabSz="914400" eaLnBrk="1" fontAlgn="auto" hangingPunct="1"/>
            <a:r>
              <a:rPr dirty="0"/>
              <a:t>启动flume实时采集行为数据作业【</a:t>
            </a:r>
            <a:r>
              <a:rPr b="1" dirty="0">
                <a:solidFill>
                  <a:srgbClr val="C00000"/>
                </a:solidFill>
              </a:rPr>
              <a:t>如已启动，则跳过</a:t>
            </a:r>
            <a:r>
              <a:rPr dirty="0"/>
              <a:t>】</a:t>
            </a:r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r>
              <a:rPr dirty="0"/>
              <a:t>启动行为日志数据模拟器【</a:t>
            </a:r>
            <a:r>
              <a:rPr b="1" dirty="0">
                <a:solidFill>
                  <a:srgbClr val="C00000"/>
                </a:solidFill>
              </a:rPr>
              <a:t>如已启动，则跳过</a:t>
            </a:r>
            <a:r>
              <a:rPr dirty="0"/>
              <a:t>】</a:t>
            </a:r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69670" y="2474595"/>
            <a:ext cx="8976360" cy="80581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/export/servers/flume-1.8.0/bin/flume-ng agent -c conf -f /export/servers/flume-1.8.0/conf/exec_source_kafka_sink.conf -n a1 -Dflume.root.logger=INFO,console</a:t>
            </a:r>
          </a:p>
        </p:txBody>
      </p:sp>
      <p:pic>
        <p:nvPicPr>
          <p:cNvPr id="397" name="图片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670" y="3391535"/>
            <a:ext cx="7490460" cy="12865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1169670" y="4993640"/>
            <a:ext cx="8976360" cy="46291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sh /export/servers/itcast_dw_pvuvlog-1.0/bin/startup.sh</a:t>
            </a:r>
          </a:p>
        </p:txBody>
      </p:sp>
      <p:pic>
        <p:nvPicPr>
          <p:cNvPr id="404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670" y="5634355"/>
            <a:ext cx="7400925" cy="522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数据分析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实时导入行为数据到doris中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启动测试</a:t>
            </a:r>
          </a:p>
          <a:p>
            <a:pPr lvl="1" algn="l" defTabSz="914400" eaLnBrk="1" fontAlgn="auto" hangingPunct="1"/>
            <a:r>
              <a:rPr dirty="0"/>
              <a:t>查看表数据是否发生变化【</a:t>
            </a:r>
            <a:r>
              <a:rPr b="1" dirty="0">
                <a:solidFill>
                  <a:srgbClr val="C00000"/>
                </a:solidFill>
              </a:rPr>
              <a:t>数据存在一定延迟</a:t>
            </a:r>
            <a:r>
              <a:rPr dirty="0"/>
              <a:t>】</a:t>
            </a:r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r>
              <a:rPr dirty="0"/>
              <a:t>启动行为日志数据模拟器【</a:t>
            </a:r>
            <a:r>
              <a:rPr b="1" dirty="0">
                <a:solidFill>
                  <a:srgbClr val="C00000"/>
                </a:solidFill>
              </a:rPr>
              <a:t>如已启动，则跳过</a:t>
            </a:r>
            <a:r>
              <a:rPr dirty="0"/>
              <a:t>】</a:t>
            </a:r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69670" y="2474595"/>
            <a:ext cx="8976360" cy="42354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select count(1) from click_log_kafka;</a:t>
            </a:r>
          </a:p>
        </p:txBody>
      </p:sp>
      <p:pic>
        <p:nvPicPr>
          <p:cNvPr id="385" name="图片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670" y="2987358"/>
            <a:ext cx="405765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数据分析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实时导入订单数据到doris中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实现步骤</a:t>
            </a:r>
          </a:p>
          <a:p>
            <a:pPr lvl="1" algn="l" defTabSz="914400" eaLnBrk="1" fontAlgn="auto" hangingPunct="1"/>
            <a:r>
              <a:rPr dirty="0"/>
              <a:t>切换数据库：</a:t>
            </a:r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r>
              <a:rPr dirty="0"/>
              <a:t>创建业务订单数据表：</a:t>
            </a:r>
            <a:r>
              <a:rPr b="1" dirty="0">
                <a:solidFill>
                  <a:srgbClr val="C00000"/>
                </a:solidFill>
              </a:rPr>
              <a:t>orders_kafka</a:t>
            </a:r>
          </a:p>
          <a:p>
            <a:pPr lvl="1" algn="l" defTabSz="914400" eaLnBrk="1" fontAlgn="auto" hangingPunct="1"/>
            <a:endParaRPr b="1" dirty="0">
              <a:solidFill>
                <a:srgbClr val="C00000"/>
              </a:solidFill>
            </a:endParaRPr>
          </a:p>
          <a:p>
            <a:pPr lvl="1" algn="l" defTabSz="914400" eaLnBrk="1" fontAlgn="auto" hangingPunct="1"/>
            <a:endParaRPr b="1" dirty="0">
              <a:solidFill>
                <a:srgbClr val="C00000"/>
              </a:solidFill>
            </a:endParaRPr>
          </a:p>
          <a:p>
            <a:pPr lvl="1" algn="l" defTabSz="914400" eaLnBrk="1" fontAlgn="auto" hangingPunct="1"/>
            <a:r>
              <a:rPr dirty="0"/>
              <a:t>创建将kafka数据导入到doris表的作业：</a:t>
            </a:r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69670" y="2474595"/>
            <a:ext cx="8976360" cy="42354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lvl="1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use itcast_shop;</a:t>
            </a:r>
          </a:p>
        </p:txBody>
      </p:sp>
      <p:pic>
        <p:nvPicPr>
          <p:cNvPr id="411" name="图片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670" y="2980055"/>
            <a:ext cx="3267075" cy="6337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69670" y="3922395"/>
          <a:ext cx="1459230" cy="856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24840" imgH="367030" progId="Package">
                  <p:embed/>
                </p:oleObj>
              </mc:Choice>
              <mc:Fallback>
                <p:oleObj r:id="rId5" imgW="624840" imgH="367030" progId="Package">
                  <p:embed/>
                  <p:pic>
                    <p:nvPicPr>
                      <p:cNvPr id="0" name="图片 716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69670" y="3922395"/>
                        <a:ext cx="1459230" cy="856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69670" y="5087620"/>
          <a:ext cx="2092960" cy="939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817880" imgH="367030" progId="Package">
                  <p:embed/>
                </p:oleObj>
              </mc:Choice>
              <mc:Fallback>
                <p:oleObj r:id="rId7" imgW="817880" imgH="367030" progId="Package">
                  <p:embed/>
                  <p:pic>
                    <p:nvPicPr>
                      <p:cNvPr id="0" name="图片 716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69670" y="5087620"/>
                        <a:ext cx="2092960" cy="939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数据分析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实时导入订单数据到doris中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实现步骤</a:t>
            </a:r>
          </a:p>
          <a:p>
            <a:pPr lvl="1" algn="l" defTabSz="914400" eaLnBrk="1" fontAlgn="auto" hangingPunct="1"/>
            <a:r>
              <a:rPr dirty="0"/>
              <a:t>查看导入作业运行是否正常：</a:t>
            </a:r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marL="360680" lvl="1" indent="0" algn="l" defTabSz="914400" eaLnBrk="1" fontAlgn="auto" hangingPunct="1">
              <a:buNone/>
            </a:pPr>
            <a:endParaRPr b="1" dirty="0">
              <a:solidFill>
                <a:srgbClr val="C00000"/>
              </a:solidFill>
            </a:endParaRPr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415" name="图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670" y="2431415"/>
            <a:ext cx="3955415" cy="1434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数据分析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实时导入订单数据到doris中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实现步骤</a:t>
            </a:r>
          </a:p>
          <a:p>
            <a:pPr lvl="1" algn="l" defTabSz="914400" eaLnBrk="1" fontAlgn="auto" hangingPunct="1"/>
            <a:r>
              <a:rPr dirty="0"/>
              <a:t>导入作业的其他操作</a:t>
            </a:r>
          </a:p>
          <a:p>
            <a:pPr lvl="1" algn="l" defTabSz="914400" eaLnBrk="1" fontAlgn="auto" hangingPunct="1"/>
            <a:endParaRPr b="1" dirty="0">
              <a:solidFill>
                <a:srgbClr val="C00000"/>
              </a:solidFill>
            </a:endParaRPr>
          </a:p>
          <a:p>
            <a:pPr lvl="1" algn="l" defTabSz="914400" eaLnBrk="1" fontAlgn="auto" hangingPunct="1"/>
            <a:endParaRPr b="1" dirty="0">
              <a:solidFill>
                <a:srgbClr val="C00000"/>
              </a:solidFill>
            </a:endParaRPr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79195" y="2503805"/>
            <a:ext cx="8243570" cy="256222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查看导入作业：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SHOW ROUTINE LOAD FOR orders_kafka_job;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暂停导入作业：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PAUSE ROUTINE LOAD FOR orders_kafka_job;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恢复导入作业：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RESUME ROUTINE LOAD FOR orders_kafka_job;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停止导入作业：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STOP ROUTINE LOAD FOR orders_kafka_job;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数据分析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实时导入订单数据到doris中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启动测试</a:t>
            </a:r>
          </a:p>
          <a:p>
            <a:pPr lvl="1" algn="l" defTabSz="914400" eaLnBrk="1" fontAlgn="auto" hangingPunct="1"/>
            <a:r>
              <a:rPr dirty="0"/>
              <a:t>启动canal-admin监控页面【</a:t>
            </a:r>
            <a:r>
              <a:rPr b="1" dirty="0">
                <a:solidFill>
                  <a:srgbClr val="C00000"/>
                </a:solidFill>
              </a:rPr>
              <a:t>如已启动，则跳过</a:t>
            </a:r>
            <a:r>
              <a:rPr dirty="0"/>
              <a:t>】</a:t>
            </a:r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r>
              <a:rPr dirty="0"/>
              <a:t>浏览器输入：</a:t>
            </a:r>
            <a:r>
              <a:rPr dirty="0">
                <a:hlinkClick r:id="rId3"/>
              </a:rPr>
              <a:t>http://node01:8089/</a:t>
            </a:r>
            <a:r>
              <a:rPr dirty="0"/>
              <a:t>      输入用户名：admin   密码：123456</a:t>
            </a:r>
          </a:p>
          <a:p>
            <a:pPr lvl="1" algn="l" defTabSz="914400" eaLnBrk="1" fontAlgn="auto" hangingPunct="1"/>
            <a:endParaRPr b="1" dirty="0">
              <a:solidFill>
                <a:srgbClr val="C00000"/>
              </a:solidFill>
            </a:endParaRPr>
          </a:p>
          <a:p>
            <a:pPr lvl="1" algn="l" defTabSz="914400" eaLnBrk="1" fontAlgn="auto" hangingPunct="1"/>
            <a:endParaRPr b="1" dirty="0">
              <a:solidFill>
                <a:srgbClr val="C00000"/>
              </a:solidFill>
            </a:endParaRPr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lvl="1" algn="l" defTabSz="914400" eaLnBrk="1" fontAlgn="auto" hangingPunct="1"/>
            <a:r>
              <a:rPr dirty="0"/>
              <a:t>启动三个节点的canal服务【</a:t>
            </a:r>
            <a:r>
              <a:rPr b="1" dirty="0">
                <a:solidFill>
                  <a:srgbClr val="C00000"/>
                </a:solidFill>
              </a:rPr>
              <a:t>如已启动，则跳过</a:t>
            </a:r>
            <a:r>
              <a:rPr dirty="0"/>
              <a:t>】</a:t>
            </a:r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79195" y="2503805"/>
            <a:ext cx="8243570" cy="49276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sh /export/servers/canal_admin/bin/startup.sh</a:t>
            </a:r>
          </a:p>
        </p:txBody>
      </p:sp>
      <p:pic>
        <p:nvPicPr>
          <p:cNvPr id="419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195" y="3552190"/>
            <a:ext cx="6637020" cy="15386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1179195" y="5514340"/>
            <a:ext cx="8243570" cy="49276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sh /export/servers/canal/bin/startup.sh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数据分析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实时导入订单数据到doris中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启动测试</a:t>
            </a:r>
          </a:p>
          <a:p>
            <a:pPr lvl="1" algn="l" defTabSz="914400" eaLnBrk="1" fontAlgn="auto" hangingPunct="1"/>
            <a:r>
              <a:rPr dirty="0"/>
              <a:t>启动业务订单数据模拟器【</a:t>
            </a:r>
            <a:r>
              <a:rPr b="1" dirty="0">
                <a:solidFill>
                  <a:srgbClr val="C00000"/>
                </a:solidFill>
              </a:rPr>
              <a:t>如已启动，则跳过</a:t>
            </a:r>
            <a:r>
              <a:rPr dirty="0"/>
              <a:t>】</a:t>
            </a:r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b="1" dirty="0">
              <a:solidFill>
                <a:srgbClr val="C00000"/>
              </a:solidFill>
            </a:endParaRPr>
          </a:p>
          <a:p>
            <a:pPr lvl="1" algn="l" defTabSz="914400" eaLnBrk="1" fontAlgn="auto" hangingPunct="1"/>
            <a:r>
              <a:rPr dirty="0"/>
              <a:t>查看表数据是否发生变化【</a:t>
            </a:r>
            <a:r>
              <a:rPr b="1" dirty="0">
                <a:solidFill>
                  <a:srgbClr val="C00000"/>
                </a:solidFill>
              </a:rPr>
              <a:t>数据存在一定延迟</a:t>
            </a:r>
            <a:r>
              <a:rPr dirty="0"/>
              <a:t>】</a:t>
            </a:r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79195" y="2503805"/>
            <a:ext cx="8243570" cy="49276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sh /export/servers/itcast_dw_order-1.0/bin/startup.sh</a:t>
            </a:r>
          </a:p>
        </p:txBody>
      </p:sp>
      <p:sp>
        <p:nvSpPr>
          <p:cNvPr id="5" name="矩形 4"/>
          <p:cNvSpPr/>
          <p:nvPr/>
        </p:nvSpPr>
        <p:spPr>
          <a:xfrm>
            <a:off x="1179195" y="3915410"/>
            <a:ext cx="8243570" cy="47371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select count(1) from orders_kafka;</a:t>
            </a:r>
          </a:p>
        </p:txBody>
      </p:sp>
      <p:pic>
        <p:nvPicPr>
          <p:cNvPr id="420" name="图片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195" y="3115310"/>
            <a:ext cx="4151630" cy="516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图片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195" y="4495800"/>
            <a:ext cx="2553970" cy="21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700395" y="1571625"/>
            <a:ext cx="4286250" cy="4256405"/>
          </a:xfrm>
        </p:spPr>
        <p:txBody>
          <a:bodyPr/>
          <a:lstStyle/>
          <a:p>
            <a:pPr algn="l"/>
            <a:r>
              <a:rPr kumimoji="1" lang="zh-CN" altLang="en-US" dirty="0">
                <a:sym typeface="+mn-ea"/>
              </a:rPr>
              <a:t>背景介绍</a:t>
            </a:r>
            <a:endParaRPr kumimoji="1" lang="zh-CN" altLang="en-US" dirty="0"/>
          </a:p>
          <a:p>
            <a:pPr algn="l"/>
            <a:r>
              <a:rPr kumimoji="1" lang="zh-CN" altLang="en-US" dirty="0">
                <a:sym typeface="+mn-ea"/>
              </a:rPr>
              <a:t>需求分析</a:t>
            </a:r>
            <a:endParaRPr kumimoji="1" lang="zh-CN" altLang="en-US" dirty="0"/>
          </a:p>
          <a:p>
            <a:pPr algn="l"/>
            <a:r>
              <a:rPr kumimoji="1" lang="zh-CN" altLang="en-US" dirty="0">
                <a:sym typeface="+mn-ea"/>
              </a:rPr>
              <a:t>实现方案</a:t>
            </a:r>
            <a:endParaRPr kumimoji="1" lang="zh-CN" altLang="en-US" dirty="0"/>
          </a:p>
          <a:p>
            <a:pPr algn="l"/>
            <a:r>
              <a:rPr kumimoji="1" lang="zh-CN" altLang="en-US" dirty="0">
                <a:sym typeface="+mn-ea"/>
              </a:rPr>
              <a:t>服务器环境介绍</a:t>
            </a:r>
          </a:p>
          <a:p>
            <a:pPr algn="l"/>
            <a:r>
              <a:rPr kumimoji="1" lang="zh-CN" altLang="en-US" dirty="0">
                <a:sym typeface="+mn-ea"/>
              </a:rPr>
              <a:t>数据模拟</a:t>
            </a:r>
          </a:p>
          <a:p>
            <a:pPr algn="l"/>
            <a:r>
              <a:rPr kumimoji="1" lang="zh-CN" altLang="en-US" dirty="0">
                <a:sym typeface="+mn-ea"/>
              </a:rPr>
              <a:t>数据采集</a:t>
            </a:r>
          </a:p>
          <a:p>
            <a:pPr algn="l"/>
            <a:r>
              <a:rPr kumimoji="1" lang="zh-CN" altLang="en-US" dirty="0">
                <a:sym typeface="+mn-ea"/>
              </a:rPr>
              <a:t>数据分析</a:t>
            </a:r>
          </a:p>
          <a:p>
            <a:pPr algn="l"/>
            <a:r>
              <a:rPr lang="zh-CN" altLang="en-US" dirty="0">
                <a:solidFill>
                  <a:srgbClr val="FF0000"/>
                </a:solidFill>
                <a:sym typeface="+mn-ea"/>
              </a:rPr>
              <a:t>数据可视化</a:t>
            </a:r>
            <a:endParaRPr lang="zh-CN" altLang="en-US" dirty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升级FineBI实时化功能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说明: 默认情况下, 安装的fineBI均是不支持实时功能的, 如果想使用fineBI的实时功能, 需要联系客服新增即可, 本案例中, 直接为大家提供升级包, 大家可直接使用:</a:t>
            </a:r>
          </a:p>
          <a:p>
            <a:pPr algn="l" defTabSz="914400" eaLnBrk="1" fontAlgn="auto" hangingPunct="1"/>
            <a:r>
              <a:rPr dirty="0"/>
              <a:t>操作步骤:</a:t>
            </a:r>
          </a:p>
          <a:p>
            <a:pPr lvl="1" algn="l" defTabSz="914400" eaLnBrk="1" fontAlgn="auto" hangingPunct="1"/>
            <a:r>
              <a:rPr dirty="0"/>
              <a:t>将资料包中提供的 &lt;&lt;</a:t>
            </a:r>
            <a:r>
              <a:rPr b="1" dirty="0">
                <a:solidFill>
                  <a:srgbClr val="C00000"/>
                </a:solidFill>
              </a:rPr>
              <a:t>BI5.1_spider_jar_jdk1.8.zip</a:t>
            </a:r>
            <a:r>
              <a:rPr dirty="0"/>
              <a:t>&gt;&gt; 压缩包的所有的jar包解压的fineBI的安装目录下的 </a:t>
            </a:r>
            <a:r>
              <a:rPr b="1" dirty="0">
                <a:solidFill>
                  <a:srgbClr val="C00000"/>
                </a:solidFill>
              </a:rPr>
              <a:t>\webapps\webroot\WEB-INF\lib</a:t>
            </a:r>
            <a:r>
              <a:rPr dirty="0"/>
              <a:t>目录中</a:t>
            </a:r>
          </a:p>
          <a:p>
            <a:pPr lvl="1" algn="l" defTabSz="914400" eaLnBrk="1" fontAlgn="auto" hangingPunct="1"/>
            <a:r>
              <a:rPr dirty="0"/>
              <a:t>重启fineBI即可 ,此时如果可以在 fineBI的界面的数据准备中看到实时数据界面. 说明升级成功</a:t>
            </a:r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245" y="3967480"/>
            <a:ext cx="1710690" cy="250507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配置数据源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新建数据连接</a:t>
            </a:r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r>
              <a:rPr dirty="0"/>
              <a:t>选择mysql:</a:t>
            </a:r>
          </a:p>
          <a:p>
            <a:pPr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16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245" y="2080895"/>
            <a:ext cx="2729865" cy="197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928" y="4495483"/>
            <a:ext cx="5690235" cy="1988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buClrTx/>
              <a:buSzTx/>
              <a:buFontTx/>
            </a:pPr>
            <a:r>
              <a:rPr kumimoji="1">
                <a:sym typeface="+mn-ea"/>
              </a:rPr>
              <a:t>需求分析</a:t>
            </a:r>
          </a:p>
        </p:txBody>
      </p:sp>
      <p:sp>
        <p:nvSpPr>
          <p:cNvPr id="8" name="文本框 50"/>
          <p:cNvSpPr txBox="1"/>
          <p:nvPr/>
        </p:nvSpPr>
        <p:spPr>
          <a:xfrm>
            <a:off x="710565" y="1407160"/>
            <a:ext cx="1015428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60045" lvl="0" indent="-360045" algn="l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目前已经有前端可视化项目，公司需要大屏用于展示订单数据与用户访问数据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项目需求</a:t>
            </a:r>
          </a:p>
        </p:txBody>
      </p:sp>
      <p:pic>
        <p:nvPicPr>
          <p:cNvPr id="12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10" y="1933575"/>
            <a:ext cx="9478010" cy="459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121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配置数据源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填写连接地址及相关参数</a:t>
            </a:r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24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305" y="2103438"/>
            <a:ext cx="5692140" cy="3907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配置数据源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测试是否连接成功</a:t>
            </a:r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26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875" y="2135823"/>
            <a:ext cx="5695950" cy="3469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进行数据准备工作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创建业务包</a:t>
            </a:r>
          </a:p>
          <a:p>
            <a:pPr lvl="1" algn="l" defTabSz="914400" eaLnBrk="1" fontAlgn="auto" hangingPunct="1"/>
            <a:r>
              <a:rPr dirty="0"/>
              <a:t>名称为: 电商项目实时数据</a:t>
            </a:r>
          </a:p>
          <a:p>
            <a:pPr lvl="1"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8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15" y="2465705"/>
            <a:ext cx="2634615" cy="407733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进行数据准备工作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进入业务包, 添加SQL数据集</a:t>
            </a:r>
          </a:p>
          <a:p>
            <a:pPr lvl="1" algn="l" defTabSz="914400" eaLnBrk="1" fontAlgn="auto" hangingPunct="1"/>
            <a:r>
              <a:rPr dirty="0"/>
              <a:t>说明: Doris数据源端提供了订单的基础数据, 此时可以通过fineBI进行实时统计查询相关数据, 故可配置SQL数据集, 通过SQL的方式查询Doris</a:t>
            </a:r>
          </a:p>
          <a:p>
            <a:pPr lvl="1"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9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468" y="2777808"/>
            <a:ext cx="2905125" cy="269557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进行数据准备工作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依次构建如下SQL数据集:</a:t>
            </a:r>
          </a:p>
          <a:p>
            <a:pPr lvl="1" algn="l" defTabSz="914400" eaLnBrk="1" fontAlgn="auto" hangingPunct="1"/>
            <a:r>
              <a:rPr dirty="0"/>
              <a:t>今日总销售额</a:t>
            </a:r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r>
              <a:rPr dirty="0"/>
              <a:t>统计今日各个省份销售量</a:t>
            </a:r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79195" y="2503805"/>
            <a:ext cx="8243570" cy="63944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SELECT IFNULL(SUM(totalMoney),0 ) as total_money FROM itcast_orders WHERE SUBSTRING(paytime,1,10) = CURRENT_DATE()</a:t>
            </a:r>
          </a:p>
        </p:txBody>
      </p:sp>
      <p:pic>
        <p:nvPicPr>
          <p:cNvPr id="10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195" y="3264853"/>
            <a:ext cx="5695950" cy="8185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79195" y="4700905"/>
            <a:ext cx="8243570" cy="63944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SELECT  CURRENT_DATE()  as dateinfo,province,ifnull(count(1),0) AS total  FROM itcast_orders WHERE SUBSTRING(paytime,1,10) = CURRENT_DATE() GROUP BY province</a:t>
            </a:r>
          </a:p>
        </p:txBody>
      </p:sp>
      <p:pic>
        <p:nvPicPr>
          <p:cNvPr id="11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195" y="5471478"/>
            <a:ext cx="5695950" cy="83883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进行数据准备工作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依次构建如下SQL数据集:</a:t>
            </a:r>
          </a:p>
          <a:p>
            <a:pPr lvl="1" algn="l" defTabSz="914400" eaLnBrk="1" fontAlgn="auto" hangingPunct="1"/>
            <a:r>
              <a:rPr dirty="0"/>
              <a:t>统计本周每日销售额</a:t>
            </a:r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r>
              <a:rPr dirty="0"/>
              <a:t>统计本周总订单量</a:t>
            </a:r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79195" y="2503805"/>
            <a:ext cx="8243570" cy="63944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SELECT  CURRENT_DATE()  as dateinfo,province,ifnull(count(1),0) AS total  FROM itcast_orders WHERE SUBSTRING(paytime,1,10) = CURRENT_DATE() GROUP BY province</a:t>
            </a:r>
          </a:p>
        </p:txBody>
      </p:sp>
      <p:sp>
        <p:nvSpPr>
          <p:cNvPr id="5" name="矩形 4"/>
          <p:cNvSpPr/>
          <p:nvPr/>
        </p:nvSpPr>
        <p:spPr>
          <a:xfrm>
            <a:off x="1179195" y="4700905"/>
            <a:ext cx="8243570" cy="63944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SELECT  IFNULL(COUNT(1),0 ) as total_num FROM itcast_orders WHERE YEARWEEK(DATE_FORMAT(paytime,'%Y-%m-%d')) = YEARWEEK(NOW())</a:t>
            </a:r>
          </a:p>
        </p:txBody>
      </p:sp>
      <p:pic>
        <p:nvPicPr>
          <p:cNvPr id="13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195" y="3295650"/>
            <a:ext cx="8154035" cy="777240"/>
          </a:xfrm>
          <a:prstGeom prst="rect">
            <a:avLst/>
          </a:prstGeom>
        </p:spPr>
      </p:pic>
      <p:pic>
        <p:nvPicPr>
          <p:cNvPr id="14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195" y="5460365"/>
            <a:ext cx="8223250" cy="7334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进行数据准备工作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依次构建如下SQL数据集:</a:t>
            </a:r>
          </a:p>
          <a:p>
            <a:pPr lvl="1" algn="l" defTabSz="914400" eaLnBrk="1" fontAlgn="auto" hangingPunct="1"/>
            <a:r>
              <a:rPr dirty="0"/>
              <a:t>统计今日订单数</a:t>
            </a:r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r>
              <a:rPr dirty="0"/>
              <a:t>统计每月总订单量和总销售额</a:t>
            </a:r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79195" y="2503805"/>
            <a:ext cx="8243570" cy="63944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SELECT IFNULL(COUNT(1),0 ) total_num FROM itcast_orders WHERE SUBSTRING(paytime,1,10) = CURRENT_DATE()</a:t>
            </a:r>
          </a:p>
        </p:txBody>
      </p:sp>
      <p:sp>
        <p:nvSpPr>
          <p:cNvPr id="5" name="矩形 4"/>
          <p:cNvSpPr/>
          <p:nvPr/>
        </p:nvSpPr>
        <p:spPr>
          <a:xfrm>
            <a:off x="1179195" y="4700905"/>
            <a:ext cx="8243570" cy="63944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SELECT IFNULL(SUM(totalMoney),0 ) as total_money , IFNULL(count(totalMoney),0 ) as total_num FROM itcast_orders WHERE SUBSTRING(paytime,1,7) = SUBSTRING(CURRENT_DATE(),1,7)</a:t>
            </a:r>
          </a:p>
        </p:txBody>
      </p:sp>
      <p:pic>
        <p:nvPicPr>
          <p:cNvPr id="15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195" y="3375660"/>
            <a:ext cx="8223250" cy="890905"/>
          </a:xfrm>
          <a:prstGeom prst="rect">
            <a:avLst/>
          </a:prstGeom>
        </p:spPr>
      </p:pic>
      <p:pic>
        <p:nvPicPr>
          <p:cNvPr id="20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195" y="5471795"/>
            <a:ext cx="8282940" cy="8477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进行数据准备工作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2611120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依次构建如下SQL数据集:</a:t>
            </a:r>
          </a:p>
          <a:p>
            <a:pPr lvl="1" algn="l" defTabSz="914400" eaLnBrk="1" fontAlgn="auto" hangingPunct="1"/>
            <a:r>
              <a:rPr dirty="0"/>
              <a:t>统计当年每月订单量和销售额</a:t>
            </a:r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r>
              <a:rPr dirty="0"/>
              <a:t>统计当年各个用户产生的订单数和消费额</a:t>
            </a:r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79195" y="2503805"/>
            <a:ext cx="9812655" cy="63944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select substring(paytime,1,7)  dayinfo, count(totalmoney) as total_num,sum(totalmoney) as total_money from itcast_orders where substring(paytime,1,4)= YEAR(NOW()) group by substring(paytime,1,7) </a:t>
            </a:r>
          </a:p>
        </p:txBody>
      </p:sp>
      <p:sp>
        <p:nvSpPr>
          <p:cNvPr id="5" name="矩形 4"/>
          <p:cNvSpPr/>
          <p:nvPr/>
        </p:nvSpPr>
        <p:spPr>
          <a:xfrm>
            <a:off x="1179195" y="4700905"/>
            <a:ext cx="9812655" cy="63944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select substring(paytime,1,7)  dayinfo, count(totalmoney) as total_num,sum(totalmoney) as total_money from itcast_orders where substring(paytime,1,4)= YEAR(NOW()) group by substring(paytime,1,7) </a:t>
            </a:r>
          </a:p>
        </p:txBody>
      </p:sp>
      <p:pic>
        <p:nvPicPr>
          <p:cNvPr id="18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195" y="3284855"/>
            <a:ext cx="9198610" cy="972185"/>
          </a:xfrm>
          <a:prstGeom prst="rect">
            <a:avLst/>
          </a:prstGeom>
        </p:spPr>
      </p:pic>
      <p:pic>
        <p:nvPicPr>
          <p:cNvPr id="19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195" y="5480050"/>
            <a:ext cx="9199245" cy="107251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制作仪表盘</a:t>
            </a:r>
          </a:p>
        </p:txBody>
      </p:sp>
      <p:pic>
        <p:nvPicPr>
          <p:cNvPr id="7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" y="1407160"/>
            <a:ext cx="10463530" cy="490537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新建仪表盘</a:t>
            </a:r>
          </a:p>
        </p:txBody>
      </p:sp>
      <p:pic>
        <p:nvPicPr>
          <p:cNvPr id="21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60" y="1407160"/>
            <a:ext cx="4551680" cy="34632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700395" y="1571625"/>
            <a:ext cx="4286250" cy="4256405"/>
          </a:xfrm>
        </p:spPr>
        <p:txBody>
          <a:bodyPr/>
          <a:lstStyle/>
          <a:p>
            <a:pPr algn="l"/>
            <a:r>
              <a:rPr kumimoji="1" lang="zh-CN" altLang="en-US" dirty="0">
                <a:sym typeface="+mn-ea"/>
              </a:rPr>
              <a:t>背景介绍</a:t>
            </a:r>
            <a:endParaRPr kumimoji="1" lang="zh-CN" altLang="en-US" dirty="0"/>
          </a:p>
          <a:p>
            <a:pPr algn="l"/>
            <a:r>
              <a:rPr kumimoji="1" lang="zh-CN" altLang="en-US" dirty="0">
                <a:sym typeface="+mn-ea"/>
              </a:rPr>
              <a:t>需求分析</a:t>
            </a:r>
            <a:endParaRPr kumimoji="1" lang="zh-CN" altLang="en-US" dirty="0"/>
          </a:p>
          <a:p>
            <a:pPr algn="l"/>
            <a:r>
              <a:rPr lang="zh-CN" altLang="en-US" dirty="0">
                <a:solidFill>
                  <a:srgbClr val="FF0000"/>
                </a:solidFill>
                <a:sym typeface="+mn-ea"/>
              </a:rPr>
              <a:t>实现方案</a:t>
            </a:r>
            <a:endParaRPr lang="zh-CN" altLang="en-US" dirty="0">
              <a:solidFill>
                <a:srgbClr val="FF0000"/>
              </a:solidFill>
            </a:endParaRPr>
          </a:p>
          <a:p>
            <a:pPr algn="l"/>
            <a:r>
              <a:rPr kumimoji="1" lang="zh-CN" altLang="en-US" dirty="0">
                <a:sym typeface="+mn-ea"/>
              </a:rPr>
              <a:t>服务器环境介绍</a:t>
            </a:r>
          </a:p>
          <a:p>
            <a:pPr algn="l"/>
            <a:r>
              <a:rPr kumimoji="1" lang="zh-CN" altLang="en-US" dirty="0">
                <a:sym typeface="+mn-ea"/>
              </a:rPr>
              <a:t>数据模拟</a:t>
            </a:r>
          </a:p>
          <a:p>
            <a:pPr algn="l"/>
            <a:r>
              <a:rPr kumimoji="1" lang="zh-CN" altLang="en-US" dirty="0">
                <a:sym typeface="+mn-ea"/>
              </a:rPr>
              <a:t>数据采集</a:t>
            </a:r>
          </a:p>
          <a:p>
            <a:pPr algn="l"/>
            <a:r>
              <a:rPr kumimoji="1" lang="zh-CN" altLang="en-US" dirty="0">
                <a:sym typeface="+mn-ea"/>
              </a:rPr>
              <a:t>数据分析</a:t>
            </a:r>
          </a:p>
          <a:p>
            <a:pPr algn="l"/>
            <a:r>
              <a:rPr kumimoji="1" lang="zh-CN" altLang="en-US" dirty="0">
                <a:sym typeface="+mn-ea"/>
              </a:rPr>
              <a:t>数据可视化</a:t>
            </a:r>
            <a:endParaRPr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切换仪表盘模板</a:t>
            </a:r>
          </a:p>
        </p:txBody>
      </p:sp>
      <p:pic>
        <p:nvPicPr>
          <p:cNvPr id="22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35" y="1407160"/>
            <a:ext cx="9806305" cy="479361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统计前10为消费额最多的用户(饼图)</a:t>
            </a:r>
          </a:p>
        </p:txBody>
      </p:sp>
      <p:pic>
        <p:nvPicPr>
          <p:cNvPr id="23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65" y="1407160"/>
            <a:ext cx="4373880" cy="2101850"/>
          </a:xfrm>
          <a:prstGeom prst="rect">
            <a:avLst/>
          </a:prstGeom>
        </p:spPr>
      </p:pic>
      <p:pic>
        <p:nvPicPr>
          <p:cNvPr id="27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185" y="1407160"/>
            <a:ext cx="3185795" cy="2134235"/>
          </a:xfrm>
          <a:prstGeom prst="rect">
            <a:avLst/>
          </a:prstGeom>
        </p:spPr>
      </p:pic>
      <p:pic>
        <p:nvPicPr>
          <p:cNvPr id="25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65" y="3541395"/>
            <a:ext cx="1939290" cy="2936240"/>
          </a:xfrm>
          <a:prstGeom prst="rect">
            <a:avLst/>
          </a:prstGeom>
        </p:spPr>
      </p:pic>
      <p:pic>
        <p:nvPicPr>
          <p:cNvPr id="28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7200" y="3550285"/>
            <a:ext cx="5358130" cy="292735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统计今年每月订单量(柱形图)</a:t>
            </a:r>
          </a:p>
        </p:txBody>
      </p:sp>
      <p:pic>
        <p:nvPicPr>
          <p:cNvPr id="29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" y="1407160"/>
            <a:ext cx="4296410" cy="2439035"/>
          </a:xfrm>
          <a:prstGeom prst="rect">
            <a:avLst/>
          </a:prstGeom>
        </p:spPr>
      </p:pic>
      <p:pic>
        <p:nvPicPr>
          <p:cNvPr id="30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665" y="1407160"/>
            <a:ext cx="2331085" cy="2443480"/>
          </a:xfrm>
          <a:prstGeom prst="rect">
            <a:avLst/>
          </a:prstGeom>
        </p:spPr>
      </p:pic>
      <p:pic>
        <p:nvPicPr>
          <p:cNvPr id="31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" y="3933825"/>
            <a:ext cx="1621790" cy="2841625"/>
          </a:xfrm>
          <a:prstGeom prst="rect">
            <a:avLst/>
          </a:prstGeom>
        </p:spPr>
      </p:pic>
      <p:pic>
        <p:nvPicPr>
          <p:cNvPr id="32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2880" y="3933825"/>
            <a:ext cx="2823210" cy="287845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9975215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统计各个用户的消费额和订单数据(表格)</a:t>
            </a:r>
          </a:p>
        </p:txBody>
      </p:sp>
      <p:pic>
        <p:nvPicPr>
          <p:cNvPr id="39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15" y="1407160"/>
            <a:ext cx="5695950" cy="2644140"/>
          </a:xfrm>
          <a:prstGeom prst="rect">
            <a:avLst/>
          </a:prstGeom>
        </p:spPr>
      </p:pic>
      <p:pic>
        <p:nvPicPr>
          <p:cNvPr id="40" name="图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370" y="1407160"/>
            <a:ext cx="1569720" cy="263588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9975215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统计月度消费额(文本)</a:t>
            </a:r>
          </a:p>
        </p:txBody>
      </p:sp>
      <p:pic>
        <p:nvPicPr>
          <p:cNvPr id="42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" y="1407160"/>
            <a:ext cx="3891915" cy="2164080"/>
          </a:xfrm>
          <a:prstGeom prst="rect">
            <a:avLst/>
          </a:prstGeom>
        </p:spPr>
      </p:pic>
      <p:pic>
        <p:nvPicPr>
          <p:cNvPr id="41" name="图片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645" y="1407160"/>
            <a:ext cx="4666615" cy="2191385"/>
          </a:xfrm>
          <a:prstGeom prst="rect">
            <a:avLst/>
          </a:prstGeom>
        </p:spPr>
      </p:pic>
      <p:pic>
        <p:nvPicPr>
          <p:cNvPr id="44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" y="3735070"/>
            <a:ext cx="1496695" cy="2830195"/>
          </a:xfrm>
          <a:prstGeom prst="rect">
            <a:avLst/>
          </a:prstGeom>
        </p:spPr>
      </p:pic>
      <p:pic>
        <p:nvPicPr>
          <p:cNvPr id="43" name="图片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1875" y="3735070"/>
            <a:ext cx="4869815" cy="283083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9975215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统计月度订单量,本周订单数,当日总销售额和当日订单量</a:t>
            </a:r>
          </a:p>
        </p:txBody>
      </p:sp>
      <p:pic>
        <p:nvPicPr>
          <p:cNvPr id="45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60" y="1536065"/>
            <a:ext cx="10787380" cy="99822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9975215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统计各个省份订单量</a:t>
            </a:r>
          </a:p>
        </p:txBody>
      </p:sp>
      <p:pic>
        <p:nvPicPr>
          <p:cNvPr id="46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15" y="1407160"/>
            <a:ext cx="4970780" cy="2754630"/>
          </a:xfrm>
          <a:prstGeom prst="rect">
            <a:avLst/>
          </a:prstGeom>
        </p:spPr>
      </p:pic>
      <p:pic>
        <p:nvPicPr>
          <p:cNvPr id="47" name="图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260" y="1407160"/>
            <a:ext cx="3779520" cy="2755265"/>
          </a:xfrm>
          <a:prstGeom prst="rect">
            <a:avLst/>
          </a:prstGeom>
        </p:spPr>
      </p:pic>
      <p:pic>
        <p:nvPicPr>
          <p:cNvPr id="48" name="图片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815" y="4248785"/>
            <a:ext cx="4372610" cy="2461260"/>
          </a:xfrm>
          <a:prstGeom prst="rect">
            <a:avLst/>
          </a:prstGeom>
        </p:spPr>
      </p:pic>
      <p:pic>
        <p:nvPicPr>
          <p:cNvPr id="49" name="图片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6040" y="4248785"/>
            <a:ext cx="4566285" cy="246126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9975215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统计各个省份订单量</a:t>
            </a:r>
          </a:p>
        </p:txBody>
      </p:sp>
      <p:pic>
        <p:nvPicPr>
          <p:cNvPr id="50" name="图片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5" y="1334135"/>
            <a:ext cx="2388235" cy="3376295"/>
          </a:xfrm>
          <a:prstGeom prst="rect">
            <a:avLst/>
          </a:prstGeom>
        </p:spPr>
      </p:pic>
      <p:pic>
        <p:nvPicPr>
          <p:cNvPr id="51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025" y="1334135"/>
            <a:ext cx="3881755" cy="1680845"/>
          </a:xfrm>
          <a:prstGeom prst="rect">
            <a:avLst/>
          </a:prstGeom>
        </p:spPr>
      </p:pic>
      <p:pic>
        <p:nvPicPr>
          <p:cNvPr id="52" name="图片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955" y="1334135"/>
            <a:ext cx="3996055" cy="184467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9975215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统计今年每月的订单总销售额(折线图)</a:t>
            </a:r>
          </a:p>
        </p:txBody>
      </p:sp>
      <p:pic>
        <p:nvPicPr>
          <p:cNvPr id="53" name="图片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1407160"/>
            <a:ext cx="4920615" cy="2754630"/>
          </a:xfrm>
          <a:prstGeom prst="rect">
            <a:avLst/>
          </a:prstGeom>
        </p:spPr>
      </p:pic>
      <p:pic>
        <p:nvPicPr>
          <p:cNvPr id="54" name="图片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255" y="1407160"/>
            <a:ext cx="2812415" cy="2685415"/>
          </a:xfrm>
          <a:prstGeom prst="rect">
            <a:avLst/>
          </a:prstGeom>
        </p:spPr>
      </p:pic>
      <p:pic>
        <p:nvPicPr>
          <p:cNvPr id="55" name="图片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50" y="4319270"/>
            <a:ext cx="1606550" cy="2413635"/>
          </a:xfrm>
          <a:prstGeom prst="rect">
            <a:avLst/>
          </a:prstGeom>
        </p:spPr>
      </p:pic>
      <p:pic>
        <p:nvPicPr>
          <p:cNvPr id="56" name="图片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3610" y="4319270"/>
            <a:ext cx="4145915" cy="241363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9975215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设置公司图标</a:t>
            </a:r>
          </a:p>
        </p:txBody>
      </p:sp>
      <p:pic>
        <p:nvPicPr>
          <p:cNvPr id="57" name="图片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40" y="1406843"/>
            <a:ext cx="1847850" cy="4200525"/>
          </a:xfrm>
          <a:prstGeom prst="rect">
            <a:avLst/>
          </a:prstGeom>
        </p:spPr>
      </p:pic>
      <p:pic>
        <p:nvPicPr>
          <p:cNvPr id="58" name="图片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385" y="1407160"/>
            <a:ext cx="3321050" cy="1524000"/>
          </a:xfrm>
          <a:prstGeom prst="rect">
            <a:avLst/>
          </a:prstGeom>
        </p:spPr>
      </p:pic>
      <p:pic>
        <p:nvPicPr>
          <p:cNvPr id="59" name="图片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460" y="1407160"/>
            <a:ext cx="3794125" cy="1480185"/>
          </a:xfrm>
          <a:prstGeom prst="rect">
            <a:avLst/>
          </a:prstGeom>
        </p:spPr>
      </p:pic>
      <p:pic>
        <p:nvPicPr>
          <p:cNvPr id="60" name="图片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0140" y="3890645"/>
            <a:ext cx="5695950" cy="7835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buClrTx/>
              <a:buSzTx/>
              <a:buFontTx/>
            </a:pPr>
            <a:r>
              <a:rPr kumimoji="1">
                <a:sym typeface="+mn-ea"/>
              </a:rPr>
              <a:t>实现方案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实时数仓项目架构</a:t>
            </a:r>
          </a:p>
        </p:txBody>
      </p:sp>
      <p:sp>
        <p:nvSpPr>
          <p:cNvPr id="2" name="五边形 1"/>
          <p:cNvSpPr/>
          <p:nvPr/>
        </p:nvSpPr>
        <p:spPr>
          <a:xfrm>
            <a:off x="624840" y="2999105"/>
            <a:ext cx="1773555" cy="661035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实时行为数据</a:t>
            </a:r>
          </a:p>
        </p:txBody>
      </p:sp>
      <p:sp>
        <p:nvSpPr>
          <p:cNvPr id="5" name="五边形 4"/>
          <p:cNvSpPr/>
          <p:nvPr/>
        </p:nvSpPr>
        <p:spPr>
          <a:xfrm>
            <a:off x="624840" y="4074795"/>
            <a:ext cx="1773555" cy="661035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实时订单数据</a:t>
            </a:r>
          </a:p>
        </p:txBody>
      </p:sp>
      <p:sp>
        <p:nvSpPr>
          <p:cNvPr id="7" name="流程图: 可选过程 6"/>
          <p:cNvSpPr/>
          <p:nvPr/>
        </p:nvSpPr>
        <p:spPr>
          <a:xfrm>
            <a:off x="3040380" y="3008630"/>
            <a:ext cx="1687195" cy="651510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Flume</a:t>
            </a:r>
            <a:r>
              <a:rPr lang="zh-CN" altLang="en-US" sz="1600"/>
              <a:t>实时采集</a:t>
            </a:r>
          </a:p>
        </p:txBody>
      </p:sp>
      <p:cxnSp>
        <p:nvCxnSpPr>
          <p:cNvPr id="9" name="直接箭头连接符 8"/>
          <p:cNvCxnSpPr>
            <a:stCxn id="2" idx="3"/>
            <a:endCxn id="7" idx="1"/>
          </p:cNvCxnSpPr>
          <p:nvPr/>
        </p:nvCxnSpPr>
        <p:spPr>
          <a:xfrm>
            <a:off x="2398395" y="3329940"/>
            <a:ext cx="641985" cy="4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图: 可选过程 9"/>
          <p:cNvSpPr/>
          <p:nvPr/>
        </p:nvSpPr>
        <p:spPr>
          <a:xfrm>
            <a:off x="3040380" y="4084320"/>
            <a:ext cx="1687195" cy="651510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Canal</a:t>
            </a:r>
            <a:r>
              <a:rPr lang="zh-CN" altLang="en-US" sz="1600"/>
              <a:t>实时采集</a:t>
            </a:r>
          </a:p>
        </p:txBody>
      </p:sp>
      <p:cxnSp>
        <p:nvCxnSpPr>
          <p:cNvPr id="11" name="直接箭头连接符 10"/>
          <p:cNvCxnSpPr>
            <a:stCxn id="5" idx="3"/>
            <a:endCxn id="10" idx="1"/>
          </p:cNvCxnSpPr>
          <p:nvPr/>
        </p:nvCxnSpPr>
        <p:spPr>
          <a:xfrm>
            <a:off x="2398395" y="4405630"/>
            <a:ext cx="641985" cy="4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流程图: 过程 11"/>
          <p:cNvSpPr/>
          <p:nvPr/>
        </p:nvSpPr>
        <p:spPr>
          <a:xfrm>
            <a:off x="5330825" y="3417570"/>
            <a:ext cx="1754505" cy="75755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Kafka</a:t>
            </a:r>
            <a:r>
              <a:rPr lang="zh-CN" altLang="en-US" sz="1600"/>
              <a:t>削峰处理</a:t>
            </a:r>
          </a:p>
        </p:txBody>
      </p:sp>
      <p:cxnSp>
        <p:nvCxnSpPr>
          <p:cNvPr id="13" name="直接箭头连接符 12"/>
          <p:cNvCxnSpPr>
            <a:stCxn id="7" idx="3"/>
            <a:endCxn id="12" idx="1"/>
          </p:cNvCxnSpPr>
          <p:nvPr/>
        </p:nvCxnSpPr>
        <p:spPr>
          <a:xfrm>
            <a:off x="4727575" y="3334385"/>
            <a:ext cx="603250" cy="462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0" idx="3"/>
            <a:endCxn id="12" idx="1"/>
          </p:cNvCxnSpPr>
          <p:nvPr/>
        </p:nvCxnSpPr>
        <p:spPr>
          <a:xfrm flipV="1">
            <a:off x="4727575" y="3796665"/>
            <a:ext cx="603250" cy="6134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流程图: 直接访问存储器 15"/>
          <p:cNvSpPr/>
          <p:nvPr/>
        </p:nvSpPr>
        <p:spPr>
          <a:xfrm>
            <a:off x="7798435" y="3408045"/>
            <a:ext cx="1686560" cy="795655"/>
          </a:xfrm>
          <a:prstGeom prst="flowChartMagneticDrum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Doris</a:t>
            </a:r>
          </a:p>
        </p:txBody>
      </p:sp>
      <p:cxnSp>
        <p:nvCxnSpPr>
          <p:cNvPr id="17" name="直接箭头连接符 16"/>
          <p:cNvCxnSpPr>
            <a:stCxn id="12" idx="3"/>
            <a:endCxn id="16" idx="1"/>
          </p:cNvCxnSpPr>
          <p:nvPr/>
        </p:nvCxnSpPr>
        <p:spPr>
          <a:xfrm>
            <a:off x="7085330" y="3796665"/>
            <a:ext cx="71310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0198100" y="3268980"/>
            <a:ext cx="1351280" cy="10541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FineBI</a:t>
            </a:r>
            <a:endParaRPr lang="zh-CN" altLang="en-US"/>
          </a:p>
          <a:p>
            <a:pPr algn="ctr"/>
            <a:r>
              <a:rPr lang="zh-CN" altLang="en-US"/>
              <a:t>可视化大屏</a:t>
            </a:r>
          </a:p>
        </p:txBody>
      </p:sp>
      <p:cxnSp>
        <p:nvCxnSpPr>
          <p:cNvPr id="19" name="直接箭头连接符 18"/>
          <p:cNvCxnSpPr>
            <a:stCxn id="16" idx="4"/>
            <a:endCxn id="18" idx="1"/>
          </p:cNvCxnSpPr>
          <p:nvPr/>
        </p:nvCxnSpPr>
        <p:spPr>
          <a:xfrm flipV="1">
            <a:off x="9484995" y="3796030"/>
            <a:ext cx="713105" cy="1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9975215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设置公司图标</a:t>
            </a:r>
          </a:p>
        </p:txBody>
      </p:sp>
      <p:pic>
        <p:nvPicPr>
          <p:cNvPr id="57" name="图片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40" y="1406843"/>
            <a:ext cx="1847850" cy="4200525"/>
          </a:xfrm>
          <a:prstGeom prst="rect">
            <a:avLst/>
          </a:prstGeom>
        </p:spPr>
      </p:pic>
      <p:pic>
        <p:nvPicPr>
          <p:cNvPr id="58" name="图片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385" y="1407160"/>
            <a:ext cx="3321050" cy="1524000"/>
          </a:xfrm>
          <a:prstGeom prst="rect">
            <a:avLst/>
          </a:prstGeom>
        </p:spPr>
      </p:pic>
      <p:pic>
        <p:nvPicPr>
          <p:cNvPr id="59" name="图片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460" y="1407160"/>
            <a:ext cx="3794125" cy="1480185"/>
          </a:xfrm>
          <a:prstGeom prst="rect">
            <a:avLst/>
          </a:prstGeom>
        </p:spPr>
      </p:pic>
      <p:pic>
        <p:nvPicPr>
          <p:cNvPr id="60" name="图片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0140" y="3890645"/>
            <a:ext cx="5695950" cy="78359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9975215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统计PV UV  VV (柱形图)</a:t>
            </a:r>
          </a:p>
        </p:txBody>
      </p:sp>
      <p:pic>
        <p:nvPicPr>
          <p:cNvPr id="104" name="图片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1536065"/>
            <a:ext cx="10571480" cy="370078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9975215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统计各个省份今日订单量(饼图)</a:t>
            </a:r>
          </a:p>
        </p:txBody>
      </p:sp>
      <p:pic>
        <p:nvPicPr>
          <p:cNvPr id="96" name="图片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18" y="1407160"/>
            <a:ext cx="4352925" cy="2410460"/>
          </a:xfrm>
          <a:prstGeom prst="rect">
            <a:avLst/>
          </a:prstGeom>
        </p:spPr>
      </p:pic>
      <p:pic>
        <p:nvPicPr>
          <p:cNvPr id="61" name="图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185" y="1407160"/>
            <a:ext cx="5390515" cy="2410460"/>
          </a:xfrm>
          <a:prstGeom prst="rect">
            <a:avLst/>
          </a:prstGeom>
        </p:spPr>
      </p:pic>
      <p:pic>
        <p:nvPicPr>
          <p:cNvPr id="63" name="图片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35" y="3954145"/>
            <a:ext cx="1365885" cy="2559685"/>
          </a:xfrm>
          <a:prstGeom prst="rect">
            <a:avLst/>
          </a:prstGeom>
        </p:spPr>
      </p:pic>
      <p:pic>
        <p:nvPicPr>
          <p:cNvPr id="106" name="图片 1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3385" y="3954145"/>
            <a:ext cx="7311390" cy="256032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9975215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展示前50消费额的用户名(词云)</a:t>
            </a:r>
          </a:p>
        </p:txBody>
      </p:sp>
      <p:pic>
        <p:nvPicPr>
          <p:cNvPr id="98" name="图片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35" y="1407160"/>
            <a:ext cx="4140835" cy="2352675"/>
          </a:xfrm>
          <a:prstGeom prst="rect">
            <a:avLst/>
          </a:prstGeom>
        </p:spPr>
      </p:pic>
      <p:pic>
        <p:nvPicPr>
          <p:cNvPr id="99" name="图片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605" y="1407160"/>
            <a:ext cx="5502910" cy="2343785"/>
          </a:xfrm>
          <a:prstGeom prst="rect">
            <a:avLst/>
          </a:prstGeom>
        </p:spPr>
      </p:pic>
      <p:pic>
        <p:nvPicPr>
          <p:cNvPr id="102" name="图片 1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235" y="3800475"/>
            <a:ext cx="1482725" cy="2731770"/>
          </a:xfrm>
          <a:prstGeom prst="rect">
            <a:avLst/>
          </a:prstGeom>
        </p:spPr>
      </p:pic>
      <p:pic>
        <p:nvPicPr>
          <p:cNvPr id="100" name="图片 1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8260" y="3809365"/>
            <a:ext cx="2415540" cy="2725420"/>
          </a:xfrm>
          <a:prstGeom prst="rect">
            <a:avLst/>
          </a:prstGeom>
        </p:spPr>
      </p:pic>
      <p:pic>
        <p:nvPicPr>
          <p:cNvPr id="101" name="图片 1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2870" y="3803650"/>
            <a:ext cx="3902075" cy="2726055"/>
          </a:xfrm>
          <a:prstGeom prst="rect">
            <a:avLst/>
          </a:prstGeom>
        </p:spPr>
      </p:pic>
      <p:pic>
        <p:nvPicPr>
          <p:cNvPr id="105" name="图片 10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4975" y="4396740"/>
            <a:ext cx="3512820" cy="170370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仪表盘设置自动定时刷新</a:t>
            </a:r>
            <a:endParaRPr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5150485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默认情况下, 仪表盘每次加载页面, 才会刷新一次数据, 我们可以设置自动刷新, 从而达到实时展示最新数据</a:t>
            </a:r>
          </a:p>
          <a:p>
            <a:pPr algn="l" defTabSz="914400" eaLnBrk="1" fontAlgn="auto" hangingPunct="1"/>
            <a:r>
              <a:rPr dirty="0"/>
              <a:t>实现思路</a:t>
            </a:r>
          </a:p>
          <a:p>
            <a:pPr lvl="1" algn="l" defTabSz="914400" eaLnBrk="1" fontAlgn="auto" hangingPunct="1"/>
            <a:r>
              <a:rPr dirty="0"/>
              <a:t>创建 JS 文件。</a:t>
            </a:r>
          </a:p>
          <a:p>
            <a:pPr lvl="1" algn="l" defTabSz="914400" eaLnBrk="1" fontAlgn="auto" hangingPunct="1"/>
            <a:r>
              <a:rPr dirty="0"/>
              <a:t>将创建好的 refresh.js 文件放至 FineBI 安装目录%FineBI%/webapps/webroot中。</a:t>
            </a:r>
          </a:p>
          <a:p>
            <a:pPr lvl="1" algn="l" defTabSz="914400" eaLnBrk="1" fontAlgn="auto" hangingPunct="1"/>
            <a:r>
              <a:rPr dirty="0"/>
              <a:t>调用 JS 文件。</a:t>
            </a:r>
          </a:p>
          <a:p>
            <a:pPr lvl="1" algn="l" defTabSz="914400" eaLnBrk="1" fontAlgn="auto" hangingPunct="1"/>
            <a:endParaRPr dirty="0"/>
          </a:p>
          <a:p>
            <a:pPr lvl="1" algn="l" defTabSz="914400" eaLnBrk="1" fontAlgn="auto" hangingPunct="1"/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marL="0" indent="0" algn="l" defTabSz="914400" eaLnBrk="1" fontAlgn="auto" hangingPunct="1">
              <a:buNone/>
            </a:pPr>
            <a:endParaRPr dirty="0"/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dirty="0">
              <a:hlinkClick r:id="rId3"/>
            </a:endParaRPr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dirty="0"/>
          </a:p>
          <a:p>
            <a:pPr algn="l" defTabSz="914400" eaLnBrk="1" fontAlgn="auto" hangingPunct="1"/>
            <a:endParaRPr lang="zh-CN" alt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仪表盘设置自动定时刷新</a:t>
            </a:r>
            <a:endParaRPr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5150485"/>
          </a:xfrm>
        </p:spPr>
        <p:txBody>
          <a:bodyPr/>
          <a:lstStyle/>
          <a:p>
            <a:pPr algn="l" defTabSz="914400" eaLnBrk="1" fontAlgn="auto" hangingPunct="1"/>
            <a:r>
              <a:rPr dirty="0"/>
              <a:t>实现</a:t>
            </a:r>
            <a:r>
              <a:rPr lang="zh-CN" altLang="en-US" dirty="0"/>
              <a:t>步骤</a:t>
            </a:r>
          </a:p>
          <a:p>
            <a:pPr algn="l" defTabSz="914400" eaLnBrk="1" fontAlgn="auto" hangingPunct="1"/>
            <a:r>
              <a:rPr dirty="0"/>
              <a:t>第一步: 创建 JS 文件</a:t>
            </a:r>
          </a:p>
          <a:p>
            <a:pPr lvl="1" algn="l" defTabSz="914400" eaLnBrk="1" fontAlgn="auto" hangingPunct="1"/>
            <a:r>
              <a:rPr dirty="0"/>
              <a:t>仪表板的定时刷新通过定制的 JS 来实现，复制如下代码创建 refresh.js文件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38250" y="2880360"/>
            <a:ext cx="8243570" cy="379222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setTimeout(function () {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var b =document.title;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var a =BI.designConfigure.reportId;//获取仪表板id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//对仪表板id进行判断，实现指定仪表板刷新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if (a=="7193a5c87fbb4915b8893e07a0c6759c") {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 setInterval(function () {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  BI.SharingPool.put("controlFilters", BI.Utils.getControlCalculations());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  //Data.SharingPool.put("controlFilters", BI.Utils.getControlCalculations());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  BI.Utils.broadcastAllWidgets2Refresh(true);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 }, 5000000);//5000000为定时刷新的频率，单位ms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 }</a:t>
            </a:r>
          </a:p>
          <a:p>
            <a:pPr lvl="0"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}, 2000)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仪表盘设置自动定时刷新</a:t>
            </a:r>
            <a:endParaRPr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5150485"/>
          </a:xfrm>
        </p:spPr>
        <p:txBody>
          <a:bodyPr/>
          <a:lstStyle/>
          <a:p>
            <a:pPr marL="360045" lvl="1" indent="-360045" algn="l" defTabSz="914400" eaLnBrk="1" fontAlgn="auto" hangingPunct="1">
              <a:buClr>
                <a:srgbClr val="404040"/>
              </a:buClr>
              <a:buSzPct val="85000"/>
            </a:pPr>
            <a:r>
              <a:rPr sz="16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第一步: 创建 JS 文件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algn="l" defTabSz="914400" eaLnBrk="1" fontAlgn="auto" hangingPunct="1"/>
            <a:r>
              <a:rPr dirty="0"/>
              <a:t>其中在对仪表板 ID 进行判断时，需要修改判断条件为自身需要刷新的仪表板 ID；且 5000000 为定时刷新的间隔时间，单位毫秒，根据自身需要进行修改，通常应大于 300000 。</a:t>
            </a:r>
          </a:p>
          <a:p>
            <a:pPr marL="360045" lvl="1" indent="-360045" algn="l" defTabSz="914400" eaLnBrk="1" fontAlgn="auto" hangingPunct="1">
              <a:buClr>
                <a:srgbClr val="404040"/>
              </a:buClr>
              <a:buSzPct val="85000"/>
            </a:pPr>
            <a:r>
              <a:rPr sz="1600">
                <a:solidFill>
                  <a:schemeClr val="tx1">
                    <a:lumMod val="85000"/>
                    <a:lumOff val="15000"/>
                  </a:schemeClr>
                </a:solidFill>
              </a:rPr>
              <a:t>第二步: 修改 JS 文件定时刷新的间隔时间</a:t>
            </a:r>
          </a:p>
          <a:p>
            <a:pPr lvl="1" algn="l" defTabSz="914400" eaLnBrk="1" fontAlgn="auto" hangingPunct="1">
              <a:buClrTx/>
              <a:buSzTx/>
            </a:pPr>
            <a:r>
              <a:rPr sz="1400"/>
              <a:t>如果数据不是每秒都更新。建议 JS 设置刷新时间高于 5 分钟，即定时刷新的间隔时间应大于 300000 。</a:t>
            </a:r>
          </a:p>
          <a:p>
            <a:pPr lvl="1" algn="l" defTabSz="914400" eaLnBrk="1" fontAlgn="auto" hangingPunct="1">
              <a:buClrTx/>
              <a:buSzTx/>
            </a:pPr>
            <a:r>
              <a:rPr sz="1400"/>
              <a:t>否则会引起宕机，内存使用量激增等问题，且由于工程有5分钟的缓存时间，这5分钟里一直在读缓存，所以当刷新时间间隔小于 5 分钟时，数据可能不变化。</a:t>
            </a:r>
          </a:p>
          <a:p>
            <a:pPr lvl="1" algn="l" defTabSz="914400" eaLnBrk="1" fontAlgn="auto" hangingPunct="1">
              <a:buClrTx/>
              <a:buSzTx/>
            </a:pPr>
            <a:r>
              <a:rPr sz="1400"/>
              <a:t>如果要设置秒级的刷新时间。需要在开启实时数据的同时，关闭缓存来规避 5 分钟的缓存时间。</a:t>
            </a:r>
          </a:p>
          <a:p>
            <a:pPr lvl="1" algn="l" defTabSz="914400" eaLnBrk="1" fontAlgn="auto" hangingPunct="1">
              <a:buClrTx/>
              <a:buSzTx/>
            </a:pPr>
            <a:r>
              <a:rPr sz="1400"/>
              <a:t>管理员可在「管理系统&gt;系统管理&gt;BI 参数&gt;缓存设置」，关闭对应按钮，并「保存」后生效，设置路径如下图所示：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仪表盘设置自动定时刷新</a:t>
            </a:r>
            <a:endParaRPr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5150485"/>
          </a:xfrm>
        </p:spPr>
        <p:txBody>
          <a:bodyPr/>
          <a:lstStyle/>
          <a:p>
            <a:pPr marL="360045" lvl="1" indent="-360045" algn="l" defTabSz="914400" eaLnBrk="1" fontAlgn="auto" hangingPunct="1">
              <a:buClr>
                <a:srgbClr val="404040"/>
              </a:buClr>
              <a:buSzPct val="85000"/>
            </a:pPr>
            <a:r>
              <a:rPr sz="1600">
                <a:solidFill>
                  <a:schemeClr val="tx1">
                    <a:lumMod val="85000"/>
                    <a:lumOff val="15000"/>
                  </a:schemeClr>
                </a:solidFill>
              </a:rPr>
              <a:t>第二步: 修改 JS 文件定时刷新的间隔时间</a:t>
            </a:r>
          </a:p>
          <a:p>
            <a:pPr lvl="1" algn="l" defTabSz="914400" eaLnBrk="1" fontAlgn="auto" hangingPunct="1">
              <a:buClrTx/>
              <a:buSzTx/>
            </a:pPr>
            <a:endParaRPr sz="1400"/>
          </a:p>
        </p:txBody>
      </p:sp>
      <p:pic>
        <p:nvPicPr>
          <p:cNvPr id="115" name="图片 1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0625" y="2164080"/>
            <a:ext cx="5695950" cy="3253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仪表盘设置自动定时刷新</a:t>
            </a:r>
            <a:endParaRPr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5150485"/>
          </a:xfrm>
        </p:spPr>
        <p:txBody>
          <a:bodyPr/>
          <a:lstStyle/>
          <a:p>
            <a:pPr marL="360045" lvl="1" indent="-360045" algn="l" defTabSz="914400" eaLnBrk="1" fontAlgn="auto" hangingPunct="1">
              <a:buClr>
                <a:srgbClr val="404040"/>
              </a:buClr>
              <a:buSzPct val="85000"/>
            </a:pPr>
            <a:r>
              <a:rPr sz="1600">
                <a:solidFill>
                  <a:schemeClr val="tx1">
                    <a:lumMod val="85000"/>
                    <a:lumOff val="15000"/>
                  </a:schemeClr>
                </a:solidFill>
              </a:rPr>
              <a:t>第三步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sz="1600">
                <a:solidFill>
                  <a:schemeClr val="tx1">
                    <a:lumMod val="85000"/>
                    <a:lumOff val="15000"/>
                  </a:schemeClr>
                </a:solidFill>
              </a:rPr>
              <a:t>获取仪表板 ID ，修改 JS 文件仪表板 ID </a:t>
            </a:r>
          </a:p>
          <a:p>
            <a:pPr lvl="1" algn="l" defTabSz="914400" eaLnBrk="1" fontAlgn="auto" hangingPunct="1">
              <a:buClrTx/>
              <a:buSzTx/>
            </a:pPr>
            <a:r>
              <a:rPr sz="1400"/>
              <a:t>仪表板 ID 可直接通过编辑仪表板时的链接地址获取，比如新建仪表板时的链接地址为http://localhost:37799/webroot/decision/v5/design/report/7193a5c87fbb4915b8893e07a0c6759c/edit，则该仪表板 ID 为7193a5c87fbb4915b8893e07a0c6759c，如下图所示：</a:t>
            </a:r>
          </a:p>
          <a:p>
            <a:pPr lvl="1" algn="l" defTabSz="914400" eaLnBrk="1" fontAlgn="auto" hangingPunct="1">
              <a:buClrTx/>
              <a:buSzTx/>
            </a:pPr>
            <a:endParaRPr sz="1400"/>
          </a:p>
          <a:p>
            <a:pPr lvl="1" algn="l" defTabSz="914400" eaLnBrk="1" fontAlgn="auto" hangingPunct="1">
              <a:buClrTx/>
              <a:buSzTx/>
            </a:pPr>
            <a:endParaRPr sz="1400"/>
          </a:p>
          <a:p>
            <a:pPr lvl="1" algn="l" defTabSz="914400" eaLnBrk="1" fontAlgn="auto" hangingPunct="1">
              <a:buClrTx/>
              <a:buSzTx/>
            </a:pPr>
            <a:endParaRPr sz="1400"/>
          </a:p>
          <a:p>
            <a:pPr lvl="1" algn="l" defTabSz="914400" eaLnBrk="1" fontAlgn="auto" hangingPunct="1">
              <a:buClrTx/>
              <a:buSzTx/>
            </a:pPr>
            <a:endParaRPr sz="1400"/>
          </a:p>
          <a:p>
            <a:pPr lvl="1" algn="l" defTabSz="914400" eaLnBrk="1" fontAlgn="auto" hangingPunct="1">
              <a:buClrTx/>
              <a:buSzTx/>
            </a:pPr>
            <a:endParaRPr sz="1400"/>
          </a:p>
          <a:p>
            <a:pPr lvl="1" algn="l" defTabSz="914400" eaLnBrk="1" fontAlgn="auto" hangingPunct="1">
              <a:buClrTx/>
              <a:buSzTx/>
            </a:pPr>
            <a:endParaRPr sz="1400"/>
          </a:p>
          <a:p>
            <a:pPr lvl="1" algn="l" defTabSz="914400" eaLnBrk="1" fontAlgn="auto" hangingPunct="1">
              <a:buClrTx/>
              <a:buSzTx/>
            </a:pPr>
            <a:endParaRPr sz="1400"/>
          </a:p>
          <a:p>
            <a:pPr lvl="1" algn="l" defTabSz="914400" eaLnBrk="1" fontAlgn="auto" hangingPunct="1">
              <a:buClrTx/>
              <a:buSzTx/>
            </a:pPr>
            <a:endParaRPr sz="1400"/>
          </a:p>
          <a:p>
            <a:pPr lvl="1" algn="l" defTabSz="914400" eaLnBrk="1" fontAlgn="auto" hangingPunct="1">
              <a:buClrTx/>
              <a:buSzTx/>
            </a:pPr>
            <a:r>
              <a:rPr sz="1400"/>
              <a:t>获取后，在判断 ID 处修改a=="仪表板ID"</a:t>
            </a:r>
          </a:p>
          <a:p>
            <a:pPr lvl="1" algn="l" defTabSz="914400" eaLnBrk="1" fontAlgn="auto" hangingPunct="1">
              <a:buClrTx/>
              <a:buSzTx/>
            </a:pPr>
            <a:endParaRPr sz="1400"/>
          </a:p>
        </p:txBody>
      </p:sp>
      <p:pic>
        <p:nvPicPr>
          <p:cNvPr id="114" name="图片 1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2525" y="3058160"/>
            <a:ext cx="4896485" cy="2815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数据可视化</a:t>
            </a: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710565" y="890270"/>
            <a:ext cx="46202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仪表盘设置自动定时刷新</a:t>
            </a:r>
            <a:endParaRPr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565" y="1645920"/>
            <a:ext cx="9416415" cy="5150485"/>
          </a:xfrm>
        </p:spPr>
        <p:txBody>
          <a:bodyPr/>
          <a:lstStyle/>
          <a:p>
            <a:pPr marL="360045" lvl="1" indent="-360045" algn="l" defTabSz="914400" eaLnBrk="1" fontAlgn="auto" hangingPunct="1">
              <a:buClr>
                <a:srgbClr val="404040"/>
              </a:buClr>
              <a:buSzPct val="85000"/>
            </a:pPr>
            <a:r>
              <a:rPr sz="1600">
                <a:solidFill>
                  <a:schemeClr val="tx1">
                    <a:lumMod val="85000"/>
                    <a:lumOff val="15000"/>
                  </a:schemeClr>
                </a:solidFill>
              </a:rPr>
              <a:t>第四步: 关闭 FineBI </a:t>
            </a:r>
          </a:p>
          <a:p>
            <a:pPr lvl="1" algn="l" defTabSz="914400" eaLnBrk="1" fontAlgn="auto" hangingPunct="1">
              <a:buClrTx/>
              <a:buSzTx/>
            </a:pPr>
            <a:endParaRPr sz="1400"/>
          </a:p>
        </p:txBody>
      </p:sp>
      <p:pic>
        <p:nvPicPr>
          <p:cNvPr id="113" name="图片 1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1100" y="2179955"/>
            <a:ext cx="5695950" cy="40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f58aa1f-2071-477a-a265-7f9c144f5496}"/>
  <p:tag name="TABLE_ENDDRAG_ORIGIN_RECT" val="824*136"/>
  <p:tag name="TABLE_ENDDRAG_RECT" val="61*119*824*1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f58aa1f-2071-477a-a265-7f9c144f5496}"/>
  <p:tag name="TABLE_ENDDRAG_ORIGIN_RECT" val="824*136"/>
  <p:tag name="TABLE_ENDDRAG_RECT" val="61*119*824*136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3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4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5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4178</Words>
  <Application>Microsoft Office PowerPoint</Application>
  <PresentationFormat>宽屏</PresentationFormat>
  <Paragraphs>1286</Paragraphs>
  <Slides>104</Slides>
  <Notes>72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104</vt:i4>
      </vt:variant>
    </vt:vector>
  </HeadingPairs>
  <TitlesOfParts>
    <vt:vector size="129" baseType="lpstr">
      <vt:lpstr>Alibaba PuHuiTi B</vt:lpstr>
      <vt:lpstr>Alibaba PuHuiTi M</vt:lpstr>
      <vt:lpstr>Alibaba PuHuiTi R</vt:lpstr>
      <vt:lpstr>阿里巴巴普惠体</vt:lpstr>
      <vt:lpstr>等线</vt:lpstr>
      <vt:lpstr>黑体</vt:lpstr>
      <vt:lpstr>Arial</vt:lpstr>
      <vt:lpstr>Calibri</vt:lpstr>
      <vt:lpstr>Segoe UI</vt:lpstr>
      <vt:lpstr>Times New Roman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1_正文设计方案</vt:lpstr>
      <vt:lpstr>2_正文设计方案</vt:lpstr>
      <vt:lpstr>3_正文设计方案</vt:lpstr>
      <vt:lpstr>4_正文设计方案</vt:lpstr>
      <vt:lpstr>5_正文设计方案</vt:lpstr>
      <vt:lpstr>Package</vt:lpstr>
      <vt:lpstr>Kafka+Doris+FineBI</vt:lpstr>
      <vt:lpstr>PowerPoint 演示文稿</vt:lpstr>
      <vt:lpstr>背景介绍</vt:lpstr>
      <vt:lpstr>背景介绍</vt:lpstr>
      <vt:lpstr>PowerPoint 演示文稿</vt:lpstr>
      <vt:lpstr>需求分析</vt:lpstr>
      <vt:lpstr>需求分析</vt:lpstr>
      <vt:lpstr>PowerPoint 演示文稿</vt:lpstr>
      <vt:lpstr>实现方案</vt:lpstr>
      <vt:lpstr>PowerPoint 演示文稿</vt:lpstr>
      <vt:lpstr>服务器环境介绍</vt:lpstr>
      <vt:lpstr>服务器环境介绍</vt:lpstr>
      <vt:lpstr>服务器环境介绍</vt:lpstr>
      <vt:lpstr>PowerPoint 演示文稿</vt:lpstr>
      <vt:lpstr>数据模拟</vt:lpstr>
      <vt:lpstr>数据模拟</vt:lpstr>
      <vt:lpstr>数据模拟</vt:lpstr>
      <vt:lpstr>数据模拟</vt:lpstr>
      <vt:lpstr>数据模拟</vt:lpstr>
      <vt:lpstr>数据模拟</vt:lpstr>
      <vt:lpstr>数据模拟</vt:lpstr>
      <vt:lpstr>数据模拟</vt:lpstr>
      <vt:lpstr>数据模拟</vt:lpstr>
      <vt:lpstr>数据模拟</vt:lpstr>
      <vt:lpstr>PowerPoint 演示文稿</vt:lpstr>
      <vt:lpstr>数据采集</vt:lpstr>
      <vt:lpstr>数据采集</vt:lpstr>
      <vt:lpstr>数据采集</vt:lpstr>
      <vt:lpstr>数据采集</vt:lpstr>
      <vt:lpstr>数据采集</vt:lpstr>
      <vt:lpstr>数据采集</vt:lpstr>
      <vt:lpstr>数据采集</vt:lpstr>
      <vt:lpstr>数据采集</vt:lpstr>
      <vt:lpstr>数据采集</vt:lpstr>
      <vt:lpstr>数据采集</vt:lpstr>
      <vt:lpstr>数据采集</vt:lpstr>
      <vt:lpstr>数据采集</vt:lpstr>
      <vt:lpstr>数据采集</vt:lpstr>
      <vt:lpstr>数据采集</vt:lpstr>
      <vt:lpstr>数据采集</vt:lpstr>
      <vt:lpstr>数据采集</vt:lpstr>
      <vt:lpstr>数据采集</vt:lpstr>
      <vt:lpstr>数据采集</vt:lpstr>
      <vt:lpstr>数据采集</vt:lpstr>
      <vt:lpstr>数据采集</vt:lpstr>
      <vt:lpstr>数据采集</vt:lpstr>
      <vt:lpstr>数据采集</vt:lpstr>
      <vt:lpstr>数据采集</vt:lpstr>
      <vt:lpstr>数据采集</vt:lpstr>
      <vt:lpstr>数据采集</vt:lpstr>
      <vt:lpstr>数据采集</vt:lpstr>
      <vt:lpstr>数据采集</vt:lpstr>
      <vt:lpstr>数据采集</vt:lpstr>
      <vt:lpstr>数据采集</vt:lpstr>
      <vt:lpstr>PowerPoint 演示文稿</vt:lpstr>
      <vt:lpstr>数据分析</vt:lpstr>
      <vt:lpstr>数据分析</vt:lpstr>
      <vt:lpstr>数据分析</vt:lpstr>
      <vt:lpstr>数据分析</vt:lpstr>
      <vt:lpstr>数据分析</vt:lpstr>
      <vt:lpstr>数据分析</vt:lpstr>
      <vt:lpstr>数据分析</vt:lpstr>
      <vt:lpstr>数据分析</vt:lpstr>
      <vt:lpstr>数据分析</vt:lpstr>
      <vt:lpstr>数据分析</vt:lpstr>
      <vt:lpstr>数据分析</vt:lpstr>
      <vt:lpstr>PowerPoint 演示文稿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fengtao li</cp:lastModifiedBy>
  <cp:revision>1009</cp:revision>
  <dcterms:created xsi:type="dcterms:W3CDTF">2020-03-31T02:23:00Z</dcterms:created>
  <dcterms:modified xsi:type="dcterms:W3CDTF">2021-04-29T01:06:18Z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540437461B4B4A7686E8061D697F5E3C</vt:lpwstr>
  </property>
</Properties>
</file>